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5"/>
  </p:notesMasterIdLst>
  <p:sldIdLst>
    <p:sldId id="257" r:id="rId2"/>
    <p:sldId id="258" r:id="rId3"/>
    <p:sldId id="260" r:id="rId4"/>
    <p:sldId id="261" r:id="rId5"/>
    <p:sldId id="262" r:id="rId6"/>
    <p:sldId id="263" r:id="rId7"/>
    <p:sldId id="264" r:id="rId8"/>
    <p:sldId id="281" r:id="rId9"/>
    <p:sldId id="284" r:id="rId10"/>
    <p:sldId id="265" r:id="rId11"/>
    <p:sldId id="266" r:id="rId12"/>
    <p:sldId id="267" r:id="rId13"/>
    <p:sldId id="268" r:id="rId14"/>
    <p:sldId id="269" r:id="rId15"/>
    <p:sldId id="270" r:id="rId16"/>
    <p:sldId id="278" r:id="rId17"/>
    <p:sldId id="279" r:id="rId18"/>
    <p:sldId id="271" r:id="rId19"/>
    <p:sldId id="280" r:id="rId20"/>
    <p:sldId id="272" r:id="rId21"/>
    <p:sldId id="285" r:id="rId22"/>
    <p:sldId id="274" r:id="rId23"/>
    <p:sldId id="275" r:id="rId24"/>
    <p:sldId id="282" r:id="rId25"/>
    <p:sldId id="276" r:id="rId26"/>
    <p:sldId id="286" r:id="rId27"/>
    <p:sldId id="277" r:id="rId28"/>
    <p:sldId id="287" r:id="rId29"/>
    <p:sldId id="288" r:id="rId30"/>
    <p:sldId id="289" r:id="rId31"/>
    <p:sldId id="290" r:id="rId32"/>
    <p:sldId id="291"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0"/>
    <p:restoredTop sz="94651"/>
  </p:normalViewPr>
  <p:slideViewPr>
    <p:cSldViewPr snapToGrid="0" snapToObjects="1">
      <p:cViewPr varScale="1">
        <p:scale>
          <a:sx n="165" d="100"/>
          <a:sy n="165" d="100"/>
        </p:scale>
        <p:origin x="232"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F929AA-7B75-F647-B4F2-DF2447EF33DD}" type="datetimeFigureOut">
              <a:rPr lang="en-US" smtClean="0"/>
              <a:t>7/9/17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B2ED67-E648-344A-8F7C-2C9BDC221887}" type="slidenum">
              <a:rPr lang="en-US" smtClean="0"/>
              <a:t>‹#›</a:t>
            </a:fld>
            <a:endParaRPr lang="en-US"/>
          </a:p>
        </p:txBody>
      </p:sp>
    </p:spTree>
    <p:extLst>
      <p:ext uri="{BB962C8B-B14F-4D97-AF65-F5344CB8AC3E}">
        <p14:creationId xmlns:p14="http://schemas.microsoft.com/office/powerpoint/2010/main" val="983004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7/9/17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7/9/17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7/9/17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98080D-0BC6-9941-A88A-7039D4282318}" type="datetimeFigureOut">
              <a:rPr lang="en-US" smtClean="0"/>
              <a:t>7/9/17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98080D-0BC6-9941-A88A-7039D4282318}" type="datetimeFigureOut">
              <a:rPr lang="en-US" smtClean="0"/>
              <a:t>7/9/17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66F4ED-CC1D-8A4E-84CC-189C81FD212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898080D-0BC6-9941-A88A-7039D4282318}" type="datetimeFigureOut">
              <a:rPr lang="en-US" smtClean="0"/>
              <a:t>7/9/17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898080D-0BC6-9941-A88A-7039D4282318}" type="datetimeFigureOut">
              <a:rPr lang="en-US" smtClean="0"/>
              <a:t>7/9/17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98080D-0BC6-9941-A88A-7039D4282318}" type="datetimeFigureOut">
              <a:rPr lang="en-US" smtClean="0"/>
              <a:t>7/9/17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898080D-0BC6-9941-A88A-7039D4282318}" type="datetimeFigureOut">
              <a:rPr lang="en-US" smtClean="0"/>
              <a:t>7/9/17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898080D-0BC6-9941-A88A-7039D4282318}" type="datetimeFigureOut">
              <a:rPr lang="en-US" smtClean="0"/>
              <a:t>7/9/17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766F4ED-CC1D-8A4E-84CC-189C81FD212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98080D-0BC6-9941-A88A-7039D4282318}" type="datetimeFigureOut">
              <a:rPr lang="en-US" smtClean="0"/>
              <a:t>7/9/17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66F4ED-CC1D-8A4E-84CC-189C81FD212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898080D-0BC6-9941-A88A-7039D4282318}" type="datetimeFigureOut">
              <a:rPr lang="en-US" smtClean="0"/>
              <a:t>7/9/17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766F4ED-CC1D-8A4E-84CC-189C81FD212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704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7.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9.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7.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2" name="Title 1"/>
          <p:cNvSpPr>
            <a:spLocks noGrp="1"/>
          </p:cNvSpPr>
          <p:nvPr>
            <p:ph type="ctrTitle"/>
          </p:nvPr>
        </p:nvSpPr>
        <p:spPr>
          <a:xfrm>
            <a:off x="1097280" y="3267856"/>
            <a:ext cx="10058400" cy="1057256"/>
          </a:xfrm>
        </p:spPr>
        <p:txBody>
          <a:bodyPr/>
          <a:lstStyle/>
          <a:p>
            <a:pPr algn="l"/>
            <a:r>
              <a:rPr lang="en-US" sz="4800" dirty="0" smtClean="0"/>
              <a:t>Introduction to Trees</a:t>
            </a:r>
            <a:endParaRPr lang="en-US" sz="4800" dirty="0"/>
          </a:p>
        </p:txBody>
      </p:sp>
      <p:sp>
        <p:nvSpPr>
          <p:cNvPr id="3" name="Subtitle 2"/>
          <p:cNvSpPr>
            <a:spLocks noGrp="1"/>
          </p:cNvSpPr>
          <p:nvPr>
            <p:ph type="subTitle" idx="1"/>
          </p:nvPr>
        </p:nvSpPr>
        <p:spPr/>
        <p:txBody>
          <a:bodyPr/>
          <a:lstStyle/>
          <a:p>
            <a:r>
              <a:rPr lang="en-US" sz="3200" b="1" dirty="0" smtClean="0">
                <a:solidFill>
                  <a:srgbClr val="FF0000"/>
                </a:solidFill>
              </a:rPr>
              <a:t>DSLA Course</a:t>
            </a:r>
          </a:p>
          <a:p>
            <a:r>
              <a:rPr lang="en-US" dirty="0" smtClean="0"/>
              <a:t>Rohit Padebettu</a:t>
            </a:r>
            <a:endParaRPr lang="en-US" dirty="0"/>
          </a:p>
        </p:txBody>
      </p:sp>
    </p:spTree>
    <p:extLst>
      <p:ext uri="{BB962C8B-B14F-4D97-AF65-F5344CB8AC3E}">
        <p14:creationId xmlns:p14="http://schemas.microsoft.com/office/powerpoint/2010/main" val="723648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When?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8" name="TextBox 7"/>
          <p:cNvSpPr txBox="1"/>
          <p:nvPr/>
        </p:nvSpPr>
        <p:spPr>
          <a:xfrm>
            <a:off x="2394857" y="1952235"/>
            <a:ext cx="8218714" cy="369332"/>
          </a:xfrm>
          <a:prstGeom prst="rect">
            <a:avLst/>
          </a:prstGeom>
          <a:noFill/>
        </p:spPr>
        <p:txBody>
          <a:bodyPr wrap="square" rtlCol="0">
            <a:spAutoFit/>
          </a:bodyPr>
          <a:lstStyle/>
          <a:p>
            <a:r>
              <a:rPr lang="en-US" b="1" dirty="0" smtClean="0">
                <a:solidFill>
                  <a:schemeClr val="accent2"/>
                </a:solidFill>
              </a:rPr>
              <a:t>When to use Decision Trees over the other Algorithms we have learnt ?</a:t>
            </a:r>
            <a:endParaRPr lang="en-US" b="1" dirty="0">
              <a:solidFill>
                <a:schemeClr val="accent2"/>
              </a:solidFill>
            </a:endParaRPr>
          </a:p>
        </p:txBody>
      </p:sp>
      <p:pic>
        <p:nvPicPr>
          <p:cNvPr id="9" name="Picture 8"/>
          <p:cNvPicPr>
            <a:picLocks noChangeAspect="1"/>
          </p:cNvPicPr>
          <p:nvPr/>
        </p:nvPicPr>
        <p:blipFill>
          <a:blip r:embed="rId3"/>
          <a:stretch>
            <a:fillRect/>
          </a:stretch>
        </p:blipFill>
        <p:spPr>
          <a:xfrm>
            <a:off x="1097279" y="2589891"/>
            <a:ext cx="3975463" cy="3596847"/>
          </a:xfrm>
          <a:prstGeom prst="rect">
            <a:avLst/>
          </a:prstGeom>
        </p:spPr>
      </p:pic>
      <p:sp>
        <p:nvSpPr>
          <p:cNvPr id="10" name="TextBox 9"/>
          <p:cNvSpPr txBox="1"/>
          <p:nvPr/>
        </p:nvSpPr>
        <p:spPr>
          <a:xfrm>
            <a:off x="6204857" y="2699657"/>
            <a:ext cx="5029200" cy="3323987"/>
          </a:xfrm>
          <a:prstGeom prst="rect">
            <a:avLst/>
          </a:prstGeom>
          <a:noFill/>
        </p:spPr>
        <p:txBody>
          <a:bodyPr wrap="square" rtlCol="0">
            <a:spAutoFit/>
          </a:bodyPr>
          <a:lstStyle/>
          <a:p>
            <a:pPr marL="342900" indent="-342900">
              <a:buFont typeface="+mj-lt"/>
              <a:buAutoNum type="arabicPeriod"/>
            </a:pPr>
            <a:r>
              <a:rPr lang="en-US" sz="1600" dirty="0"/>
              <a:t>If the relationship between dependent &amp; independent variable is well approximated by a linear model, linear regression will outperform tree based model</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dirty="0"/>
              <a:t>If there is a high non-linearity &amp; complex relationship between dependent &amp; independent variables, a tree model will outperform a classical regression method</a:t>
            </a:r>
            <a:r>
              <a:rPr lang="en-US" sz="1600" dirty="0" smtClean="0"/>
              <a:t>.</a:t>
            </a:r>
          </a:p>
          <a:p>
            <a:pPr marL="342900" indent="-342900">
              <a:buFont typeface="+mj-lt"/>
              <a:buAutoNum type="arabicPeriod"/>
            </a:pPr>
            <a:endParaRPr lang="en-US" sz="1600" dirty="0"/>
          </a:p>
          <a:p>
            <a:pPr marL="342900" indent="-342900">
              <a:buFont typeface="+mj-lt"/>
              <a:buAutoNum type="arabicPeriod"/>
            </a:pPr>
            <a:r>
              <a:rPr lang="en-US" sz="1600" dirty="0"/>
              <a:t>If you need to build a model which is easy to explain to people, a decision tree model will always do better than a linear model. Decision tree models are even simpler to interpret than linear regression!</a:t>
            </a:r>
          </a:p>
          <a:p>
            <a:endParaRPr lang="en-US" dirty="0"/>
          </a:p>
        </p:txBody>
      </p:sp>
    </p:spTree>
    <p:extLst>
      <p:ext uri="{BB962C8B-B14F-4D97-AF65-F5344CB8AC3E}">
        <p14:creationId xmlns:p14="http://schemas.microsoft.com/office/powerpoint/2010/main" val="332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0" end="0"/>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2" end="2"/>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How?</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219069"/>
            <a:ext cx="5881422" cy="3238756"/>
          </a:xfrm>
          <a:prstGeom prst="rect">
            <a:avLst/>
          </a:prstGeom>
        </p:spPr>
      </p:pic>
      <p:sp>
        <p:nvSpPr>
          <p:cNvPr id="9" name="TextBox 8"/>
          <p:cNvSpPr txBox="1"/>
          <p:nvPr/>
        </p:nvSpPr>
        <p:spPr>
          <a:xfrm>
            <a:off x="7278740" y="2299564"/>
            <a:ext cx="4594173" cy="3323987"/>
          </a:xfrm>
          <a:prstGeom prst="rect">
            <a:avLst/>
          </a:prstGeom>
          <a:noFill/>
        </p:spPr>
        <p:txBody>
          <a:bodyPr wrap="square" rtlCol="0">
            <a:spAutoFit/>
          </a:bodyPr>
          <a:lstStyle/>
          <a:p>
            <a:pPr marL="342900" indent="-342900">
              <a:buFont typeface="+mj-lt"/>
              <a:buAutoNum type="arabicPeriod"/>
            </a:pPr>
            <a:r>
              <a:rPr lang="en-US" sz="1600" dirty="0" smtClean="0"/>
              <a:t>Start at the Root Node with all the data</a:t>
            </a:r>
          </a:p>
          <a:p>
            <a:pPr marL="342900" indent="-342900">
              <a:buFont typeface="+mj-lt"/>
              <a:buAutoNum type="arabicPeriod"/>
            </a:pPr>
            <a:endParaRPr lang="en-US" sz="1600" dirty="0"/>
          </a:p>
          <a:p>
            <a:pPr marL="342900" indent="-342900">
              <a:buFont typeface="+mj-lt"/>
              <a:buAutoNum type="arabicPeriod"/>
            </a:pPr>
            <a:r>
              <a:rPr lang="en-US" sz="1600" dirty="0" smtClean="0"/>
              <a:t>Split data based on a predictor using a decision criteria.</a:t>
            </a:r>
          </a:p>
          <a:p>
            <a:pPr marL="342900" indent="-342900">
              <a:buFont typeface="+mj-lt"/>
              <a:buAutoNum type="arabicPeriod"/>
            </a:pPr>
            <a:endParaRPr lang="en-US" sz="1600" dirty="0"/>
          </a:p>
          <a:p>
            <a:pPr marL="342900" indent="-342900">
              <a:buFont typeface="+mj-lt"/>
              <a:buAutoNum type="arabicPeriod"/>
            </a:pPr>
            <a:r>
              <a:rPr lang="en-US" sz="1600" dirty="0" smtClean="0"/>
              <a:t>This produces two sub-nodes which are split further using a different attribute and only data assigned to that node.</a:t>
            </a:r>
          </a:p>
          <a:p>
            <a:pPr marL="342900" indent="-342900">
              <a:buFont typeface="+mj-lt"/>
              <a:buAutoNum type="arabicPeriod"/>
            </a:pPr>
            <a:endParaRPr lang="en-US" sz="1600" dirty="0"/>
          </a:p>
          <a:p>
            <a:pPr marL="342900" indent="-342900">
              <a:buFont typeface="+mj-lt"/>
              <a:buAutoNum type="arabicPeriod"/>
            </a:pPr>
            <a:r>
              <a:rPr lang="en-US" sz="1600" dirty="0" smtClean="0"/>
              <a:t>Tree is grown until terminal or leaf nodes are produced which satisfy the criteria</a:t>
            </a:r>
          </a:p>
          <a:p>
            <a:pPr marL="342900" indent="-342900">
              <a:buFont typeface="+mj-lt"/>
              <a:buAutoNum type="arabicPeriod"/>
            </a:pPr>
            <a:endParaRPr lang="en-US" sz="1600" dirty="0"/>
          </a:p>
          <a:p>
            <a:endParaRPr lang="en-US" dirty="0"/>
          </a:p>
        </p:txBody>
      </p:sp>
    </p:spTree>
    <p:extLst>
      <p:ext uri="{BB962C8B-B14F-4D97-AF65-F5344CB8AC3E}">
        <p14:creationId xmlns:p14="http://schemas.microsoft.com/office/powerpoint/2010/main" val="12373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Greedy Search</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228725" y="2071688"/>
            <a:ext cx="9029700" cy="646331"/>
          </a:xfrm>
          <a:prstGeom prst="rect">
            <a:avLst/>
          </a:prstGeom>
          <a:noFill/>
        </p:spPr>
        <p:txBody>
          <a:bodyPr wrap="square" rtlCol="0">
            <a:spAutoFit/>
          </a:bodyPr>
          <a:lstStyle/>
          <a:p>
            <a:r>
              <a:rPr lang="en-US" i="1" dirty="0" smtClean="0">
                <a:solidFill>
                  <a:srgbClr val="0070C0"/>
                </a:solidFill>
              </a:rPr>
              <a:t>A search method that makes the best locally optimum choices at each stage with the hope of finding a global optimum</a:t>
            </a:r>
            <a:endParaRPr lang="en-US" i="1"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725" y="2718019"/>
            <a:ext cx="3810000" cy="2286000"/>
          </a:xfrm>
          <a:prstGeom prst="rect">
            <a:avLst/>
          </a:prstGeom>
        </p:spPr>
      </p:pic>
      <p:sp>
        <p:nvSpPr>
          <p:cNvPr id="7" name="TextBox 6"/>
          <p:cNvSpPr txBox="1"/>
          <p:nvPr/>
        </p:nvSpPr>
        <p:spPr>
          <a:xfrm>
            <a:off x="1238250" y="5294234"/>
            <a:ext cx="3800475" cy="923330"/>
          </a:xfrm>
          <a:prstGeom prst="rect">
            <a:avLst/>
          </a:prstGeom>
          <a:noFill/>
        </p:spPr>
        <p:txBody>
          <a:bodyPr wrap="square" rtlCol="0">
            <a:spAutoFit/>
          </a:bodyPr>
          <a:lstStyle/>
          <a:p>
            <a:r>
              <a:rPr lang="en-US" b="1" dirty="0" smtClean="0">
                <a:solidFill>
                  <a:srgbClr val="00B050"/>
                </a:solidFill>
              </a:rPr>
              <a:t>Criteria here is to find the largest sum, but Greedy Algorithm makes the locally optimum choice.</a:t>
            </a:r>
            <a:endParaRPr lang="en-US" b="1" dirty="0">
              <a:solidFill>
                <a:srgbClr val="00B050"/>
              </a:solidFill>
            </a:endParaRPr>
          </a:p>
        </p:txBody>
      </p:sp>
      <p:sp>
        <p:nvSpPr>
          <p:cNvPr id="8" name="TextBox 7"/>
          <p:cNvSpPr txBox="1"/>
          <p:nvPr/>
        </p:nvSpPr>
        <p:spPr>
          <a:xfrm>
            <a:off x="6615113" y="2541926"/>
            <a:ext cx="4086225" cy="3693319"/>
          </a:xfrm>
          <a:prstGeom prst="rect">
            <a:avLst/>
          </a:prstGeom>
          <a:noFill/>
        </p:spPr>
        <p:txBody>
          <a:bodyPr wrap="square" rtlCol="0">
            <a:spAutoFit/>
          </a:bodyPr>
          <a:lstStyle/>
          <a:p>
            <a:r>
              <a:rPr lang="en-US" b="1" dirty="0" smtClean="0">
                <a:solidFill>
                  <a:schemeClr val="accent2"/>
                </a:solidFill>
              </a:rPr>
              <a:t>Common criteria used in growing Trees</a:t>
            </a:r>
          </a:p>
          <a:p>
            <a:endParaRPr lang="en-US" dirty="0" smtClean="0"/>
          </a:p>
          <a:p>
            <a:pPr marL="342900" indent="-342900">
              <a:buAutoNum type="arabicPeriod"/>
            </a:pPr>
            <a:r>
              <a:rPr lang="en-US" dirty="0" smtClean="0"/>
              <a:t>Minimum Classification Error</a:t>
            </a:r>
          </a:p>
          <a:p>
            <a:pPr marL="342900" indent="-342900">
              <a:buAutoNum type="arabicPeriod"/>
            </a:pPr>
            <a:endParaRPr lang="en-US" dirty="0" smtClean="0"/>
          </a:p>
          <a:p>
            <a:pPr marL="342900" indent="-342900">
              <a:buAutoNum type="arabicPeriod"/>
            </a:pPr>
            <a:r>
              <a:rPr lang="en-US" dirty="0" smtClean="0"/>
              <a:t>Maximum Information Gain</a:t>
            </a:r>
          </a:p>
          <a:p>
            <a:pPr marL="342900" indent="-342900">
              <a:buAutoNum type="arabicPeriod"/>
            </a:pPr>
            <a:endParaRPr lang="en-US" dirty="0" smtClean="0"/>
          </a:p>
          <a:p>
            <a:pPr marL="342900" indent="-342900">
              <a:buAutoNum type="arabicPeriod"/>
            </a:pPr>
            <a:r>
              <a:rPr lang="en-US" dirty="0" smtClean="0"/>
              <a:t>Least Entropy or Maximum Purity</a:t>
            </a:r>
          </a:p>
          <a:p>
            <a:pPr marL="342900" indent="-342900">
              <a:buAutoNum type="arabicPeriod"/>
            </a:pPr>
            <a:endParaRPr lang="en-US" dirty="0" smtClean="0"/>
          </a:p>
          <a:p>
            <a:pPr marL="342900" indent="-342900">
              <a:buAutoNum type="arabicPeriod"/>
            </a:pPr>
            <a:r>
              <a:rPr lang="en-US" dirty="0" smtClean="0"/>
              <a:t>Maximum Reduction in Variance</a:t>
            </a:r>
          </a:p>
          <a:p>
            <a:pPr marL="342900" indent="-342900">
              <a:buAutoNum type="arabicPeriod"/>
            </a:pPr>
            <a:endParaRPr lang="en-US" dirty="0" smtClean="0"/>
          </a:p>
          <a:p>
            <a:pPr marL="342900" indent="-342900">
              <a:buAutoNum type="arabicPeriod"/>
            </a:pPr>
            <a:r>
              <a:rPr lang="en-US" dirty="0" smtClean="0"/>
              <a:t>Depth of Tree</a:t>
            </a:r>
          </a:p>
          <a:p>
            <a:pPr marL="342900" indent="-342900">
              <a:buAutoNum type="arabicPeriod"/>
            </a:pPr>
            <a:endParaRPr lang="en-US" dirty="0" smtClean="0"/>
          </a:p>
          <a:p>
            <a:pPr marL="342900" indent="-342900">
              <a:buAutoNum type="arabicPeriod"/>
            </a:pPr>
            <a:r>
              <a:rPr lang="en-US" dirty="0" smtClean="0"/>
              <a:t>Minimum Observations at a node</a:t>
            </a:r>
            <a:endParaRPr lang="en-US" dirty="0"/>
          </a:p>
        </p:txBody>
      </p:sp>
    </p:spTree>
    <p:extLst>
      <p:ext uri="{BB962C8B-B14F-4D97-AF65-F5344CB8AC3E}">
        <p14:creationId xmlns:p14="http://schemas.microsoft.com/office/powerpoint/2010/main" val="17485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folHlink"/>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6" end="6"/>
                                            </p:txEl>
                                          </p:spTgt>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8" end="8"/>
                                            </p:txEl>
                                          </p:spTgt>
                                        </p:tgtEl>
                                        <p:attrNameLst>
                                          <p:attrName>ppt_c</p:attrName>
                                        </p:attrNameLst>
                                      </p:cBhvr>
                                      <p:to>
                                        <a:schemeClr val="folHlink"/>
                                      </p:to>
                                    </p:animClr>
                                  </p:sub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0" end="10"/>
                                            </p:txEl>
                                          </p:spTgt>
                                        </p:tgtEl>
                                        <p:attrNameLst>
                                          <p:attrName>ppt_c</p:attrName>
                                        </p:attrNameLst>
                                      </p:cBhvr>
                                      <p:to>
                                        <a:schemeClr val="folHlink"/>
                                      </p:to>
                                    </p:animClr>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
                                            <p:txEl>
                                              <p:pRg st="12" end="1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2" end="1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Advantages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614487" y="1737360"/>
            <a:ext cx="5943601" cy="4247317"/>
          </a:xfrm>
          <a:prstGeom prst="rect">
            <a:avLst/>
          </a:prstGeom>
          <a:noFill/>
        </p:spPr>
        <p:txBody>
          <a:bodyPr wrap="square" rtlCol="0">
            <a:spAutoFit/>
          </a:bodyPr>
          <a:lstStyle/>
          <a:p>
            <a:endParaRPr lang="en-US" dirty="0" smtClean="0"/>
          </a:p>
          <a:p>
            <a:pPr marL="342900" indent="-342900">
              <a:buAutoNum type="arabicPeriod"/>
            </a:pPr>
            <a:r>
              <a:rPr lang="en-US" dirty="0" smtClean="0"/>
              <a:t>Easy to Understand</a:t>
            </a:r>
          </a:p>
          <a:p>
            <a:pPr marL="342900" indent="-342900">
              <a:buAutoNum type="arabicPeriod"/>
            </a:pPr>
            <a:endParaRPr lang="en-US" dirty="0" smtClean="0"/>
          </a:p>
          <a:p>
            <a:pPr marL="342900" indent="-342900">
              <a:buAutoNum type="arabicPeriod"/>
            </a:pPr>
            <a:r>
              <a:rPr lang="en-US" dirty="0" smtClean="0"/>
              <a:t>Less Data Cleaning required compared to other models</a:t>
            </a:r>
          </a:p>
          <a:p>
            <a:pPr marL="342900" indent="-342900">
              <a:buAutoNum type="arabicPeriod"/>
            </a:pPr>
            <a:endParaRPr lang="en-US" dirty="0" smtClean="0"/>
          </a:p>
          <a:p>
            <a:pPr marL="342900" indent="-342900">
              <a:buAutoNum type="arabicPeriod"/>
            </a:pPr>
            <a:r>
              <a:rPr lang="en-US" dirty="0" smtClean="0"/>
              <a:t>Handles Quantitative as well as Categorical Variables</a:t>
            </a:r>
          </a:p>
          <a:p>
            <a:pPr marL="342900" indent="-342900">
              <a:buAutoNum type="arabicPeriod"/>
            </a:pPr>
            <a:endParaRPr lang="en-US" dirty="0" smtClean="0"/>
          </a:p>
          <a:p>
            <a:pPr marL="342900" indent="-342900">
              <a:buAutoNum type="arabicPeriod"/>
            </a:pPr>
            <a:r>
              <a:rPr lang="en-US" dirty="0" smtClean="0"/>
              <a:t>Non Parametric </a:t>
            </a:r>
            <a:r>
              <a:rPr lang="mr-IN" dirty="0" smtClean="0"/>
              <a:t>–</a:t>
            </a:r>
            <a:r>
              <a:rPr lang="en-US" dirty="0" smtClean="0"/>
              <a:t> No Mathematical assumptions about the data</a:t>
            </a:r>
          </a:p>
          <a:p>
            <a:pPr marL="342900" indent="-342900">
              <a:buAutoNum type="arabicPeriod"/>
            </a:pPr>
            <a:endParaRPr lang="en-US" dirty="0" smtClean="0"/>
          </a:p>
          <a:p>
            <a:pPr marL="342900" indent="-342900">
              <a:buAutoNum type="arabicPeriod"/>
            </a:pPr>
            <a:r>
              <a:rPr lang="en-US" dirty="0" smtClean="0"/>
              <a:t>Easily handle complex non-linear relationships in data</a:t>
            </a:r>
          </a:p>
          <a:p>
            <a:pPr marL="342900" indent="-342900">
              <a:buAutoNum type="arabicPeriod"/>
            </a:pPr>
            <a:endParaRPr lang="en-US" dirty="0" smtClean="0"/>
          </a:p>
          <a:p>
            <a:pPr marL="342900" indent="-342900">
              <a:buAutoNum type="arabicPeriod"/>
            </a:pPr>
            <a:r>
              <a:rPr lang="en-US" dirty="0" smtClean="0"/>
              <a:t>Easy to Visualize and Interpret</a:t>
            </a:r>
          </a:p>
          <a:p>
            <a:pPr marL="342900" indent="-342900">
              <a:buAutoNum type="arabicPeriod"/>
            </a:pPr>
            <a:endParaRPr lang="en-US" dirty="0"/>
          </a:p>
          <a:p>
            <a:pPr marL="342900" indent="-342900">
              <a:buAutoNum type="arabicPeriod"/>
            </a:pPr>
            <a:r>
              <a:rPr lang="en-US" dirty="0" smtClean="0"/>
              <a:t>Rules based</a:t>
            </a:r>
          </a:p>
        </p:txBody>
      </p:sp>
      <p:pic>
        <p:nvPicPr>
          <p:cNvPr id="6" name="Picture 5"/>
          <p:cNvPicPr>
            <a:picLocks noChangeAspect="1"/>
          </p:cNvPicPr>
          <p:nvPr/>
        </p:nvPicPr>
        <p:blipFill>
          <a:blip r:embed="rId3"/>
          <a:stretch>
            <a:fillRect/>
          </a:stretch>
        </p:blipFill>
        <p:spPr>
          <a:xfrm>
            <a:off x="7558088" y="2070100"/>
            <a:ext cx="3810000" cy="2717800"/>
          </a:xfrm>
          <a:prstGeom prst="rect">
            <a:avLst/>
          </a:prstGeom>
        </p:spPr>
      </p:pic>
    </p:spTree>
    <p:extLst>
      <p:ext uri="{BB962C8B-B14F-4D97-AF65-F5344CB8AC3E}">
        <p14:creationId xmlns:p14="http://schemas.microsoft.com/office/powerpoint/2010/main" val="1378476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7" end="7"/>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1" end="11"/>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3" end="1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3" end="13"/>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Disadvantages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614487" y="1737360"/>
            <a:ext cx="6157913" cy="3970318"/>
          </a:xfrm>
          <a:prstGeom prst="rect">
            <a:avLst/>
          </a:prstGeom>
          <a:noFill/>
        </p:spPr>
        <p:txBody>
          <a:bodyPr wrap="square" rtlCol="0">
            <a:spAutoFit/>
          </a:bodyPr>
          <a:lstStyle/>
          <a:p>
            <a:endParaRPr lang="en-US" dirty="0" smtClean="0"/>
          </a:p>
          <a:p>
            <a:pPr marL="342900" indent="-342900">
              <a:buAutoNum type="arabicPeriod"/>
            </a:pPr>
            <a:r>
              <a:rPr lang="en-US" dirty="0" smtClean="0"/>
              <a:t>Large deep trees may suffer from over-fitting data</a:t>
            </a:r>
          </a:p>
          <a:p>
            <a:pPr marL="342900" indent="-342900">
              <a:buAutoNum type="arabicPeriod"/>
            </a:pPr>
            <a:endParaRPr lang="en-US" dirty="0" smtClean="0"/>
          </a:p>
          <a:p>
            <a:pPr marL="342900" indent="-342900">
              <a:buAutoNum type="arabicPeriod"/>
            </a:pPr>
            <a:r>
              <a:rPr lang="en-US" dirty="0" smtClean="0"/>
              <a:t>Once a mistake is made at higher level, sub trees can be wrong</a:t>
            </a:r>
          </a:p>
          <a:p>
            <a:pPr marL="342900" indent="-342900">
              <a:buAutoNum type="arabicPeriod"/>
            </a:pPr>
            <a:endParaRPr lang="en-US" dirty="0" smtClean="0"/>
          </a:p>
          <a:p>
            <a:pPr marL="342900" indent="-342900">
              <a:buAutoNum type="arabicPeriod"/>
            </a:pPr>
            <a:r>
              <a:rPr lang="en-US" dirty="0" smtClean="0"/>
              <a:t>Process of growing a tree is computationally expensive</a:t>
            </a:r>
          </a:p>
          <a:p>
            <a:pPr marL="342900" indent="-342900">
              <a:buAutoNum type="arabicPeriod"/>
            </a:pPr>
            <a:endParaRPr lang="en-US" dirty="0" smtClean="0"/>
          </a:p>
          <a:p>
            <a:pPr marL="342900" indent="-342900">
              <a:buAutoNum type="arabicPeriod"/>
            </a:pPr>
            <a:r>
              <a:rPr lang="en-US" dirty="0" smtClean="0"/>
              <a:t>Some information loss when handling continuous variables</a:t>
            </a:r>
          </a:p>
          <a:p>
            <a:pPr marL="342900" indent="-342900">
              <a:buAutoNum type="arabicPeriod"/>
            </a:pPr>
            <a:endParaRPr lang="en-US" dirty="0" smtClean="0"/>
          </a:p>
          <a:p>
            <a:pPr marL="342900" indent="-342900">
              <a:buAutoNum type="arabicPeriod"/>
            </a:pPr>
            <a:r>
              <a:rPr lang="en-US" dirty="0" smtClean="0"/>
              <a:t>Relies on rectangular approximation which might not be good for some datasets</a:t>
            </a:r>
          </a:p>
          <a:p>
            <a:pPr marL="342900" indent="-342900">
              <a:buAutoNum type="arabicPeriod"/>
            </a:pPr>
            <a:endParaRPr lang="en-US" dirty="0" smtClean="0"/>
          </a:p>
          <a:p>
            <a:pPr marL="342900" indent="-342900">
              <a:buAutoNum type="arabicPeriod"/>
            </a:pPr>
            <a:r>
              <a:rPr lang="en-US" dirty="0" smtClean="0"/>
              <a:t>Less Data and more classes can lead to over-fitting</a:t>
            </a:r>
          </a:p>
        </p:txBody>
      </p:sp>
      <p:pic>
        <p:nvPicPr>
          <p:cNvPr id="3" name="Picture 2"/>
          <p:cNvPicPr>
            <a:picLocks noChangeAspect="1"/>
          </p:cNvPicPr>
          <p:nvPr/>
        </p:nvPicPr>
        <p:blipFill>
          <a:blip r:embed="rId3"/>
          <a:stretch>
            <a:fillRect/>
          </a:stretch>
        </p:blipFill>
        <p:spPr>
          <a:xfrm>
            <a:off x="7586664" y="1919032"/>
            <a:ext cx="4435448" cy="4127933"/>
          </a:xfrm>
          <a:prstGeom prst="rect">
            <a:avLst/>
          </a:prstGeom>
        </p:spPr>
      </p:pic>
    </p:spTree>
    <p:extLst>
      <p:ext uri="{BB962C8B-B14F-4D97-AF65-F5344CB8AC3E}">
        <p14:creationId xmlns:p14="http://schemas.microsoft.com/office/powerpoint/2010/main" val="99364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7" end="7"/>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1" end="11"/>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Bias Variance Problem</a:t>
            </a:r>
            <a:endParaRPr lang="en-US"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9186863" y="2081212"/>
            <a:ext cx="2386012" cy="2585323"/>
          </a:xfrm>
          <a:prstGeom prst="rect">
            <a:avLst/>
          </a:prstGeom>
          <a:noFill/>
        </p:spPr>
        <p:txBody>
          <a:bodyPr wrap="square" rtlCol="0">
            <a:spAutoFit/>
          </a:bodyPr>
          <a:lstStyle/>
          <a:p>
            <a:r>
              <a:rPr lang="en-US" dirty="0" smtClean="0"/>
              <a:t>Overfitting leads to increased model complexity which leads to a variance problem as the model learns the noise in the data.</a:t>
            </a:r>
          </a:p>
          <a:p>
            <a:endParaRPr lang="en-US" dirty="0"/>
          </a:p>
          <a:p>
            <a:r>
              <a:rPr lang="en-US" dirty="0" smtClean="0"/>
              <a:t>Large trees are prone to this</a:t>
            </a:r>
            <a:endParaRPr lang="en-US" dirty="0"/>
          </a:p>
        </p:txBody>
      </p:sp>
      <p:sp>
        <p:nvSpPr>
          <p:cNvPr id="6" name="TextBox 5"/>
          <p:cNvSpPr txBox="1"/>
          <p:nvPr/>
        </p:nvSpPr>
        <p:spPr>
          <a:xfrm>
            <a:off x="680085" y="2090736"/>
            <a:ext cx="2322195" cy="2585323"/>
          </a:xfrm>
          <a:prstGeom prst="rect">
            <a:avLst/>
          </a:prstGeom>
          <a:noFill/>
        </p:spPr>
        <p:txBody>
          <a:bodyPr wrap="square" rtlCol="0">
            <a:spAutoFit/>
          </a:bodyPr>
          <a:lstStyle/>
          <a:p>
            <a:r>
              <a:rPr lang="en-US" dirty="0" smtClean="0"/>
              <a:t>Under fitting leads to overly simplified models which haven’t learned all the patterns in the data.</a:t>
            </a:r>
          </a:p>
          <a:p>
            <a:endParaRPr lang="en-US" dirty="0"/>
          </a:p>
          <a:p>
            <a:endParaRPr lang="en-US" dirty="0" smtClean="0"/>
          </a:p>
          <a:p>
            <a:r>
              <a:rPr lang="en-US" dirty="0" smtClean="0"/>
              <a:t>Stubs or one node trees are prone to this</a:t>
            </a:r>
            <a:endParaRPr lang="en-US" dirty="0"/>
          </a:p>
        </p:txBody>
      </p:sp>
      <p:pic>
        <p:nvPicPr>
          <p:cNvPr id="8" name="Picture 7"/>
          <p:cNvPicPr>
            <a:picLocks noChangeAspect="1"/>
          </p:cNvPicPr>
          <p:nvPr/>
        </p:nvPicPr>
        <p:blipFill>
          <a:blip r:embed="rId3"/>
          <a:stretch>
            <a:fillRect/>
          </a:stretch>
        </p:blipFill>
        <p:spPr>
          <a:xfrm>
            <a:off x="3248251" y="2081212"/>
            <a:ext cx="5692641" cy="3262313"/>
          </a:xfrm>
          <a:prstGeom prst="rect">
            <a:avLst/>
          </a:prstGeom>
        </p:spPr>
      </p:pic>
    </p:spTree>
    <p:extLst>
      <p:ext uri="{BB962C8B-B14F-4D97-AF65-F5344CB8AC3E}">
        <p14:creationId xmlns:p14="http://schemas.microsoft.com/office/powerpoint/2010/main" val="12850444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Variance Problem</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1097280" y="1919032"/>
            <a:ext cx="4936648" cy="4277678"/>
          </a:xfrm>
          <a:prstGeom prst="rect">
            <a:avLst/>
          </a:prstGeom>
        </p:spPr>
      </p:pic>
      <p:sp>
        <p:nvSpPr>
          <p:cNvPr id="5" name="TextBox 4"/>
          <p:cNvSpPr txBox="1"/>
          <p:nvPr/>
        </p:nvSpPr>
        <p:spPr>
          <a:xfrm>
            <a:off x="6600825" y="1919032"/>
            <a:ext cx="4554855" cy="4247317"/>
          </a:xfrm>
          <a:prstGeom prst="rect">
            <a:avLst/>
          </a:prstGeom>
          <a:noFill/>
        </p:spPr>
        <p:txBody>
          <a:bodyPr wrap="square" rtlCol="0">
            <a:spAutoFit/>
          </a:bodyPr>
          <a:lstStyle/>
          <a:p>
            <a:r>
              <a:rPr lang="en-US" b="1" dirty="0" smtClean="0">
                <a:solidFill>
                  <a:srgbClr val="0070C0"/>
                </a:solidFill>
              </a:rPr>
              <a:t>To Reduce Variance</a:t>
            </a:r>
          </a:p>
          <a:p>
            <a:pPr marL="285750" indent="-285750">
              <a:buFont typeface="Arial" charset="0"/>
              <a:buChar char="•"/>
            </a:pPr>
            <a:r>
              <a:rPr lang="en-US" dirty="0" smtClean="0"/>
              <a:t>Get more data</a:t>
            </a:r>
          </a:p>
          <a:p>
            <a:pPr marL="285750" indent="-285750">
              <a:buFont typeface="Arial" charset="0"/>
              <a:buChar char="•"/>
            </a:pPr>
            <a:r>
              <a:rPr lang="en-US" dirty="0" smtClean="0"/>
              <a:t>Reduce Features</a:t>
            </a:r>
          </a:p>
          <a:p>
            <a:pPr marL="285750" indent="-285750">
              <a:buFont typeface="Arial" charset="0"/>
              <a:buChar char="•"/>
            </a:pPr>
            <a:r>
              <a:rPr lang="en-US" dirty="0" smtClean="0"/>
              <a:t>Regularization</a:t>
            </a:r>
          </a:p>
          <a:p>
            <a:pPr marL="285750" indent="-285750">
              <a:buFont typeface="Arial" charset="0"/>
              <a:buChar char="•"/>
            </a:pPr>
            <a:r>
              <a:rPr lang="en-US" dirty="0" smtClean="0"/>
              <a:t>Pruning</a:t>
            </a:r>
          </a:p>
          <a:p>
            <a:pPr marL="285750" indent="-285750">
              <a:buFont typeface="Arial" charset="0"/>
              <a:buChar char="•"/>
            </a:pPr>
            <a:r>
              <a:rPr lang="en-US" dirty="0" smtClean="0"/>
              <a:t>Ensemble Models</a:t>
            </a:r>
          </a:p>
          <a:p>
            <a:endParaRPr lang="en-US" dirty="0"/>
          </a:p>
          <a:p>
            <a:r>
              <a:rPr lang="en-US" b="1" dirty="0" smtClean="0">
                <a:solidFill>
                  <a:srgbClr val="0070C0"/>
                </a:solidFill>
              </a:rPr>
              <a:t>To Reduce Bias</a:t>
            </a:r>
          </a:p>
          <a:p>
            <a:pPr marL="285750" indent="-285750">
              <a:buFont typeface="Arial" charset="0"/>
              <a:buChar char="•"/>
            </a:pPr>
            <a:r>
              <a:rPr lang="en-US" dirty="0" smtClean="0"/>
              <a:t>Obtain more features</a:t>
            </a:r>
          </a:p>
          <a:p>
            <a:pPr marL="285750" indent="-285750">
              <a:buFont typeface="Arial" charset="0"/>
              <a:buChar char="•"/>
            </a:pPr>
            <a:r>
              <a:rPr lang="en-US" dirty="0" smtClean="0"/>
              <a:t>More data </a:t>
            </a:r>
            <a:r>
              <a:rPr lang="mr-IN" dirty="0" smtClean="0"/>
              <a:t>–</a:t>
            </a:r>
            <a:r>
              <a:rPr lang="en-US" dirty="0" smtClean="0"/>
              <a:t> but it doesn’t help beyond a point</a:t>
            </a:r>
          </a:p>
          <a:p>
            <a:pPr marL="285750" indent="-285750">
              <a:buFont typeface="Arial" charset="0"/>
              <a:buChar char="•"/>
            </a:pPr>
            <a:endParaRPr lang="en-US" dirty="0" smtClean="0"/>
          </a:p>
          <a:p>
            <a:r>
              <a:rPr lang="en-US" dirty="0" smtClean="0">
                <a:solidFill>
                  <a:schemeClr val="accent2"/>
                </a:solidFill>
              </a:rPr>
              <a:t>The key is pay attention to difference between training set error and test/validation set error</a:t>
            </a:r>
            <a:endParaRPr lang="en-US" dirty="0">
              <a:solidFill>
                <a:schemeClr val="accent2"/>
              </a:solidFill>
            </a:endParaRPr>
          </a:p>
          <a:p>
            <a:endParaRPr lang="en-US" dirty="0"/>
          </a:p>
        </p:txBody>
      </p:sp>
    </p:spTree>
    <p:extLst>
      <p:ext uri="{BB962C8B-B14F-4D97-AF65-F5344CB8AC3E}">
        <p14:creationId xmlns:p14="http://schemas.microsoft.com/office/powerpoint/2010/main" val="137113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3" end="3"/>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5" end="5"/>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8" end="8"/>
                                            </p:txEl>
                                          </p:spTgt>
                                        </p:tgtEl>
                                        <p:attrNameLst>
                                          <p:attrName>ppt_c</p:attrName>
                                        </p:attrNameLst>
                                      </p:cBhvr>
                                      <p:to>
                                        <a:schemeClr val="folHlink"/>
                                      </p:to>
                                    </p:animClr>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9" end="9"/>
                                            </p:txEl>
                                          </p:spTgt>
                                        </p:tgtEl>
                                        <p:attrNameLst>
                                          <p:attrName>ppt_c</p:attrName>
                                        </p:attrNameLst>
                                      </p:cBhvr>
                                      <p:to>
                                        <a:schemeClr val="folHlink"/>
                                      </p:to>
                                    </p:animClr>
                                  </p:sub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 Validation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1097280" y="1919032"/>
            <a:ext cx="6389688" cy="1599986"/>
          </a:xfrm>
          <a:prstGeom prst="rect">
            <a:avLst/>
          </a:prstGeom>
        </p:spPr>
      </p:pic>
      <p:pic>
        <p:nvPicPr>
          <p:cNvPr id="5" name="Picture 4"/>
          <p:cNvPicPr>
            <a:picLocks noChangeAspect="1"/>
          </p:cNvPicPr>
          <p:nvPr/>
        </p:nvPicPr>
        <p:blipFill>
          <a:blip r:embed="rId4"/>
          <a:stretch>
            <a:fillRect/>
          </a:stretch>
        </p:blipFill>
        <p:spPr>
          <a:xfrm>
            <a:off x="1220788" y="3519018"/>
            <a:ext cx="6780212" cy="2709676"/>
          </a:xfrm>
          <a:prstGeom prst="rect">
            <a:avLst/>
          </a:prstGeom>
        </p:spPr>
      </p:pic>
      <p:sp>
        <p:nvSpPr>
          <p:cNvPr id="6" name="TextBox 5"/>
          <p:cNvSpPr txBox="1"/>
          <p:nvPr/>
        </p:nvSpPr>
        <p:spPr>
          <a:xfrm>
            <a:off x="8458200" y="1919031"/>
            <a:ext cx="3314700" cy="2031325"/>
          </a:xfrm>
          <a:prstGeom prst="rect">
            <a:avLst/>
          </a:prstGeom>
          <a:noFill/>
        </p:spPr>
        <p:txBody>
          <a:bodyPr wrap="square" rtlCol="0">
            <a:spAutoFit/>
          </a:bodyPr>
          <a:lstStyle/>
          <a:p>
            <a:r>
              <a:rPr lang="en-US" dirty="0" smtClean="0"/>
              <a:t>Cross Validation is used for</a:t>
            </a:r>
          </a:p>
          <a:p>
            <a:endParaRPr lang="en-US" dirty="0"/>
          </a:p>
          <a:p>
            <a:pPr marL="342900" indent="-342900">
              <a:buAutoNum type="arabicPeriod"/>
            </a:pPr>
            <a:r>
              <a:rPr lang="en-US" dirty="0" smtClean="0"/>
              <a:t>Estimating Model error</a:t>
            </a:r>
          </a:p>
          <a:p>
            <a:pPr marL="342900" indent="-342900">
              <a:buAutoNum type="arabicPeriod"/>
            </a:pPr>
            <a:r>
              <a:rPr lang="en-US" dirty="0" smtClean="0"/>
              <a:t>Generalizing a model</a:t>
            </a:r>
          </a:p>
          <a:p>
            <a:pPr marL="342900" indent="-342900">
              <a:buAutoNum type="arabicPeriod"/>
            </a:pPr>
            <a:r>
              <a:rPr lang="en-US" dirty="0" smtClean="0"/>
              <a:t>Model Selection</a:t>
            </a:r>
          </a:p>
          <a:p>
            <a:pPr marL="342900" indent="-342900">
              <a:buAutoNum type="arabicPeriod"/>
            </a:pPr>
            <a:r>
              <a:rPr lang="en-US" dirty="0" smtClean="0"/>
              <a:t>Model Parameter Selection</a:t>
            </a:r>
          </a:p>
          <a:p>
            <a:pPr marL="342900" indent="-342900">
              <a:buAutoNum type="arabicPeriod"/>
            </a:pPr>
            <a:r>
              <a:rPr lang="en-US" dirty="0" smtClean="0"/>
              <a:t>A solution for over-fitting</a:t>
            </a:r>
            <a:endParaRPr lang="en-US" dirty="0"/>
          </a:p>
        </p:txBody>
      </p:sp>
      <p:sp>
        <p:nvSpPr>
          <p:cNvPr id="7" name="TextBox 6"/>
          <p:cNvSpPr txBox="1"/>
          <p:nvPr/>
        </p:nvSpPr>
        <p:spPr>
          <a:xfrm>
            <a:off x="8815388" y="4457700"/>
            <a:ext cx="2828925" cy="1200329"/>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Avoid the model learning the noise in the data by repeatedly testing it using “pretend test samples”</a:t>
            </a:r>
            <a:endParaRPr lang="en-US" dirty="0"/>
          </a:p>
        </p:txBody>
      </p:sp>
    </p:spTree>
    <p:extLst>
      <p:ext uri="{BB962C8B-B14F-4D97-AF65-F5344CB8AC3E}">
        <p14:creationId xmlns:p14="http://schemas.microsoft.com/office/powerpoint/2010/main" val="214378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Trees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228725" y="1875948"/>
            <a:ext cx="8943975" cy="1200329"/>
          </a:xfrm>
          <a:prstGeom prst="rect">
            <a:avLst/>
          </a:prstGeom>
          <a:noFill/>
        </p:spPr>
        <p:txBody>
          <a:bodyPr wrap="square" rtlCol="0">
            <a:spAutoFit/>
          </a:bodyPr>
          <a:lstStyle/>
          <a:p>
            <a:r>
              <a:rPr lang="en-US" b="1" dirty="0" smtClean="0">
                <a:solidFill>
                  <a:srgbClr val="0070C0"/>
                </a:solidFill>
              </a:rPr>
              <a:t>Pruning is replacing entire sub-trees with a leaf node if doing so improves validation error. This prevents over-fitting and helps generalize the model to unseen data.</a:t>
            </a:r>
          </a:p>
          <a:p>
            <a:endParaRPr lang="en-US" b="1" dirty="0">
              <a:solidFill>
                <a:srgbClr val="0070C0"/>
              </a:solidFill>
            </a:endParaRPr>
          </a:p>
          <a:p>
            <a:r>
              <a:rPr lang="en-US" b="1" dirty="0" smtClean="0">
                <a:solidFill>
                  <a:schemeClr val="accent2"/>
                </a:solidFill>
              </a:rPr>
              <a:t>Two approaches to Pruning</a:t>
            </a:r>
            <a:endParaRPr lang="en-US" b="1" dirty="0">
              <a:solidFill>
                <a:schemeClr val="accent2"/>
              </a:solidFill>
            </a:endParaRPr>
          </a:p>
        </p:txBody>
      </p:sp>
      <p:sp>
        <p:nvSpPr>
          <p:cNvPr id="5" name="TextBox 4"/>
          <p:cNvSpPr txBox="1"/>
          <p:nvPr/>
        </p:nvSpPr>
        <p:spPr>
          <a:xfrm>
            <a:off x="1228725" y="3090742"/>
            <a:ext cx="4343400" cy="3139321"/>
          </a:xfrm>
          <a:prstGeom prst="rect">
            <a:avLst/>
          </a:prstGeom>
          <a:noFill/>
        </p:spPr>
        <p:txBody>
          <a:bodyPr wrap="square" rtlCol="0">
            <a:spAutoFit/>
          </a:bodyPr>
          <a:lstStyle/>
          <a:p>
            <a:r>
              <a:rPr lang="en-US" b="1" dirty="0" smtClean="0">
                <a:solidFill>
                  <a:srgbClr val="0070C0"/>
                </a:solidFill>
              </a:rPr>
              <a:t>Pre-Pruning</a:t>
            </a:r>
            <a:endParaRPr lang="en-US" dirty="0"/>
          </a:p>
          <a:p>
            <a:r>
              <a:rPr lang="en-US" dirty="0" smtClean="0"/>
              <a:t>Halt tree construction early and do not split a node if fit criteria is not met.</a:t>
            </a:r>
          </a:p>
          <a:p>
            <a:endParaRPr lang="en-US" dirty="0" smtClean="0"/>
          </a:p>
          <a:p>
            <a:pPr marL="742950" lvl="1" indent="-285750">
              <a:buFont typeface="Arial" charset="0"/>
              <a:buChar char="•"/>
            </a:pPr>
            <a:r>
              <a:rPr lang="en-US" dirty="0"/>
              <a:t>M</a:t>
            </a:r>
            <a:r>
              <a:rPr lang="en-US" dirty="0" smtClean="0"/>
              <a:t>inimum observations in node</a:t>
            </a:r>
          </a:p>
          <a:p>
            <a:pPr marL="742950" lvl="1" indent="-285750">
              <a:buFont typeface="Arial" charset="0"/>
              <a:buChar char="•"/>
            </a:pPr>
            <a:r>
              <a:rPr lang="en-US" dirty="0" smtClean="0"/>
              <a:t>Depth of Tree</a:t>
            </a:r>
          </a:p>
          <a:p>
            <a:pPr marL="742950" lvl="1" indent="-285750">
              <a:buFont typeface="Arial" charset="0"/>
              <a:buChar char="•"/>
            </a:pPr>
            <a:r>
              <a:rPr lang="en-US" dirty="0" smtClean="0"/>
              <a:t>Threshold for information gain</a:t>
            </a:r>
          </a:p>
          <a:p>
            <a:pPr marL="742950" lvl="1" indent="-285750">
              <a:buFont typeface="Arial" charset="0"/>
              <a:buChar char="•"/>
            </a:pPr>
            <a:r>
              <a:rPr lang="en-US" dirty="0" smtClean="0"/>
              <a:t>Threshold for classification error</a:t>
            </a:r>
            <a:endParaRPr lang="en-US" dirty="0"/>
          </a:p>
          <a:p>
            <a:pPr marL="742950" lvl="1" indent="-285750">
              <a:buFont typeface="Arial" charset="0"/>
              <a:buChar char="•"/>
            </a:pPr>
            <a:endParaRPr lang="en-US" dirty="0" smtClean="0"/>
          </a:p>
          <a:p>
            <a:r>
              <a:rPr lang="en-US" dirty="0" smtClean="0"/>
              <a:t>Pre-Pruning is faster</a:t>
            </a:r>
          </a:p>
          <a:p>
            <a:endParaRPr lang="en-US" dirty="0"/>
          </a:p>
        </p:txBody>
      </p:sp>
      <p:sp>
        <p:nvSpPr>
          <p:cNvPr id="6" name="TextBox 5"/>
          <p:cNvSpPr txBox="1"/>
          <p:nvPr/>
        </p:nvSpPr>
        <p:spPr>
          <a:xfrm>
            <a:off x="6429375" y="3090742"/>
            <a:ext cx="3743325" cy="3139321"/>
          </a:xfrm>
          <a:prstGeom prst="rect">
            <a:avLst/>
          </a:prstGeom>
          <a:noFill/>
        </p:spPr>
        <p:txBody>
          <a:bodyPr wrap="square" rtlCol="0">
            <a:spAutoFit/>
          </a:bodyPr>
          <a:lstStyle/>
          <a:p>
            <a:r>
              <a:rPr lang="en-US" b="1" dirty="0" smtClean="0">
                <a:solidFill>
                  <a:srgbClr val="0070C0"/>
                </a:solidFill>
              </a:rPr>
              <a:t>Post-Pruning</a:t>
            </a:r>
          </a:p>
          <a:p>
            <a:r>
              <a:rPr lang="en-US" dirty="0" smtClean="0"/>
              <a:t>Grow the tree fully to </a:t>
            </a:r>
            <a:r>
              <a:rPr lang="en-US" b="1" u="sng" dirty="0" smtClean="0"/>
              <a:t>allow overfitting</a:t>
            </a:r>
            <a:r>
              <a:rPr lang="en-US" dirty="0" smtClean="0"/>
              <a:t> and then prune</a:t>
            </a:r>
          </a:p>
          <a:p>
            <a:endParaRPr lang="en-US" b="1" u="sng" dirty="0"/>
          </a:p>
          <a:p>
            <a:pPr marL="285750" indent="-285750">
              <a:buFont typeface="Arial" charset="0"/>
              <a:buChar char="•"/>
            </a:pPr>
            <a:r>
              <a:rPr lang="en-US" dirty="0" smtClean="0"/>
              <a:t>Get a sequence of pruned trees by removing sub-trees/branches</a:t>
            </a:r>
          </a:p>
          <a:p>
            <a:pPr marL="285750" indent="-285750">
              <a:buFont typeface="Arial" charset="0"/>
              <a:buChar char="•"/>
            </a:pPr>
            <a:r>
              <a:rPr lang="en-US" dirty="0" smtClean="0"/>
              <a:t>Use the validation set to decide which is “best pruned tree”</a:t>
            </a:r>
          </a:p>
          <a:p>
            <a:pPr marL="285750" indent="-285750">
              <a:buFont typeface="Arial" charset="0"/>
              <a:buChar char="•"/>
            </a:pPr>
            <a:endParaRPr lang="en-US" dirty="0"/>
          </a:p>
          <a:p>
            <a:r>
              <a:rPr lang="en-US" dirty="0" smtClean="0"/>
              <a:t>Post-Pruning is more accurate</a:t>
            </a:r>
          </a:p>
          <a:p>
            <a:endParaRPr lang="en-US" dirty="0"/>
          </a:p>
        </p:txBody>
      </p:sp>
    </p:spTree>
    <p:extLst>
      <p:ext uri="{BB962C8B-B14F-4D97-AF65-F5344CB8AC3E}">
        <p14:creationId xmlns:p14="http://schemas.microsoft.com/office/powerpoint/2010/main" val="15992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 Trees </a:t>
            </a:r>
            <a:r>
              <a:rPr lang="mr-IN" dirty="0" smtClean="0"/>
              <a:t>–</a:t>
            </a:r>
            <a:r>
              <a:rPr lang="en-US" dirty="0" smtClean="0"/>
              <a:t> Ensemble Learning</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5" name="Picture 4"/>
          <p:cNvPicPr>
            <a:picLocks noChangeAspect="1"/>
          </p:cNvPicPr>
          <p:nvPr/>
        </p:nvPicPr>
        <p:blipFill>
          <a:blip r:embed="rId3"/>
          <a:stretch>
            <a:fillRect/>
          </a:stretch>
        </p:blipFill>
        <p:spPr>
          <a:xfrm>
            <a:off x="651269" y="2619120"/>
            <a:ext cx="5475211" cy="3167318"/>
          </a:xfrm>
          <a:prstGeom prst="rect">
            <a:avLst/>
          </a:prstGeom>
        </p:spPr>
      </p:pic>
      <p:sp>
        <p:nvSpPr>
          <p:cNvPr id="6" name="TextBox 5"/>
          <p:cNvSpPr txBox="1"/>
          <p:nvPr/>
        </p:nvSpPr>
        <p:spPr>
          <a:xfrm>
            <a:off x="7200900" y="2552189"/>
            <a:ext cx="3500438" cy="3139321"/>
          </a:xfrm>
          <a:prstGeom prst="rect">
            <a:avLst/>
          </a:prstGeom>
          <a:noFill/>
        </p:spPr>
        <p:txBody>
          <a:bodyPr wrap="square" rtlCol="0">
            <a:spAutoFit/>
          </a:bodyPr>
          <a:lstStyle/>
          <a:p>
            <a:pPr marL="285750" indent="-285750">
              <a:buFont typeface="Arial" charset="0"/>
              <a:buChar char="•"/>
            </a:pPr>
            <a:r>
              <a:rPr lang="en-US" dirty="0" smtClean="0"/>
              <a:t>Randomly select samples from training data</a:t>
            </a:r>
          </a:p>
          <a:p>
            <a:pPr marL="285750" indent="-285750">
              <a:buFont typeface="Arial" charset="0"/>
              <a:buChar char="•"/>
            </a:pPr>
            <a:endParaRPr lang="en-US" dirty="0" smtClean="0"/>
          </a:p>
          <a:p>
            <a:pPr marL="285750" indent="-285750">
              <a:buFont typeface="Arial" charset="0"/>
              <a:buChar char="•"/>
            </a:pPr>
            <a:r>
              <a:rPr lang="en-US" dirty="0" smtClean="0"/>
              <a:t>Fully grow trees for each sample</a:t>
            </a:r>
          </a:p>
          <a:p>
            <a:pPr marL="285750" indent="-285750">
              <a:buFont typeface="Arial" charset="0"/>
              <a:buChar char="•"/>
            </a:pPr>
            <a:endParaRPr lang="en-US" dirty="0" smtClean="0"/>
          </a:p>
          <a:p>
            <a:pPr marL="285750" indent="-285750">
              <a:buFont typeface="Arial" charset="0"/>
              <a:buChar char="•"/>
            </a:pPr>
            <a:r>
              <a:rPr lang="en-US" dirty="0" smtClean="0"/>
              <a:t>Each such tree makes prediction on the test data</a:t>
            </a:r>
          </a:p>
          <a:p>
            <a:pPr marL="285750" indent="-285750">
              <a:buFont typeface="Arial" charset="0"/>
              <a:buChar char="•"/>
            </a:pPr>
            <a:endParaRPr lang="en-US" dirty="0" smtClean="0"/>
          </a:p>
          <a:p>
            <a:pPr marL="285750" indent="-285750">
              <a:buFont typeface="Arial" charset="0"/>
              <a:buChar char="•"/>
            </a:pPr>
            <a:r>
              <a:rPr lang="en-US" dirty="0" smtClean="0"/>
              <a:t>Average the predictions (regression) or use the most popular vote (classification)</a:t>
            </a:r>
            <a:endParaRPr lang="en-US" dirty="0"/>
          </a:p>
        </p:txBody>
      </p:sp>
      <p:sp>
        <p:nvSpPr>
          <p:cNvPr id="7" name="TextBox 6"/>
          <p:cNvSpPr txBox="1"/>
          <p:nvPr/>
        </p:nvSpPr>
        <p:spPr>
          <a:xfrm>
            <a:off x="2501951" y="1914533"/>
            <a:ext cx="7286625" cy="369332"/>
          </a:xfrm>
          <a:prstGeom prst="rect">
            <a:avLst/>
          </a:prstGeom>
          <a:noFill/>
        </p:spPr>
        <p:txBody>
          <a:bodyPr wrap="square" rtlCol="0">
            <a:spAutoFit/>
          </a:bodyPr>
          <a:lstStyle/>
          <a:p>
            <a:r>
              <a:rPr lang="en-US" b="1" dirty="0" smtClean="0">
                <a:solidFill>
                  <a:schemeClr val="accent2"/>
                </a:solidFill>
              </a:rPr>
              <a:t>Another very popular cure for over-fitting/ high variance problem</a:t>
            </a:r>
            <a:endParaRPr lang="en-US" b="1" dirty="0">
              <a:solidFill>
                <a:schemeClr val="accent2"/>
              </a:solidFill>
            </a:endParaRPr>
          </a:p>
        </p:txBody>
      </p:sp>
    </p:spTree>
    <p:extLst>
      <p:ext uri="{BB962C8B-B14F-4D97-AF65-F5344CB8AC3E}">
        <p14:creationId xmlns:p14="http://schemas.microsoft.com/office/powerpoint/2010/main" val="6725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folHlink"/>
                                      </p:to>
                                    </p:animClr>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folHlink"/>
                                      </p:to>
                                    </p:animClr>
                                  </p:sub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folHlink"/>
                                      </p:to>
                                    </p:animClr>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vs Classification</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6018" y="1919032"/>
            <a:ext cx="8402558" cy="4022725"/>
          </a:xfr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Tree>
    <p:extLst>
      <p:ext uri="{BB962C8B-B14F-4D97-AF65-F5344CB8AC3E}">
        <p14:creationId xmlns:p14="http://schemas.microsoft.com/office/powerpoint/2010/main" val="1168799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811530" y="2586969"/>
            <a:ext cx="4072107" cy="3056594"/>
          </a:xfrm>
          <a:prstGeom prst="rect">
            <a:avLst/>
          </a:prstGeom>
        </p:spPr>
      </p:pic>
      <p:sp>
        <p:nvSpPr>
          <p:cNvPr id="5" name="TextBox 4"/>
          <p:cNvSpPr txBox="1"/>
          <p:nvPr/>
        </p:nvSpPr>
        <p:spPr>
          <a:xfrm>
            <a:off x="2028825" y="1914525"/>
            <a:ext cx="8186738" cy="369332"/>
          </a:xfrm>
          <a:prstGeom prst="rect">
            <a:avLst/>
          </a:prstGeom>
          <a:noFill/>
        </p:spPr>
        <p:txBody>
          <a:bodyPr wrap="square" rtlCol="0">
            <a:spAutoFit/>
          </a:bodyPr>
          <a:lstStyle/>
          <a:p>
            <a:pPr algn="ctr"/>
            <a:r>
              <a:rPr lang="en-US" b="1" dirty="0" smtClean="0">
                <a:solidFill>
                  <a:schemeClr val="accent2"/>
                </a:solidFill>
              </a:rPr>
              <a:t>Random Forest is a more generalized version of the Bagging Algorithm</a:t>
            </a:r>
            <a:endParaRPr lang="en-US" b="1" dirty="0">
              <a:solidFill>
                <a:schemeClr val="accent2"/>
              </a:solidFill>
            </a:endParaRPr>
          </a:p>
        </p:txBody>
      </p:sp>
      <p:sp>
        <p:nvSpPr>
          <p:cNvPr id="6" name="TextBox 5"/>
          <p:cNvSpPr txBox="1"/>
          <p:nvPr/>
        </p:nvSpPr>
        <p:spPr>
          <a:xfrm>
            <a:off x="7200900" y="2378869"/>
            <a:ext cx="3954780" cy="3970318"/>
          </a:xfrm>
          <a:prstGeom prst="rect">
            <a:avLst/>
          </a:prstGeom>
          <a:noFill/>
        </p:spPr>
        <p:txBody>
          <a:bodyPr wrap="square" rtlCol="0">
            <a:spAutoFit/>
          </a:bodyPr>
          <a:lstStyle/>
          <a:p>
            <a:pPr marL="285750" indent="-285750">
              <a:buFont typeface="Arial" charset="0"/>
              <a:buChar char="•"/>
            </a:pPr>
            <a:r>
              <a:rPr lang="en-US" dirty="0" smtClean="0"/>
              <a:t>Randomly select samples from training data</a:t>
            </a:r>
          </a:p>
          <a:p>
            <a:pPr marL="285750" indent="-285750">
              <a:buFont typeface="Arial" charset="0"/>
              <a:buChar char="•"/>
            </a:pPr>
            <a:endParaRPr lang="en-US" dirty="0"/>
          </a:p>
          <a:p>
            <a:pPr marL="285750" indent="-285750">
              <a:buFont typeface="Arial" charset="0"/>
              <a:buChar char="•"/>
            </a:pPr>
            <a:r>
              <a:rPr lang="en-US" b="1" dirty="0" smtClean="0"/>
              <a:t>Also randomly select number of predictors in each such sample</a:t>
            </a:r>
          </a:p>
          <a:p>
            <a:pPr marL="285750" indent="-285750">
              <a:buFont typeface="Arial" charset="0"/>
              <a:buChar char="•"/>
            </a:pPr>
            <a:endParaRPr lang="en-US" dirty="0" smtClean="0"/>
          </a:p>
          <a:p>
            <a:pPr marL="285750" indent="-285750">
              <a:buFont typeface="Arial" charset="0"/>
              <a:buChar char="•"/>
            </a:pPr>
            <a:r>
              <a:rPr lang="en-US" dirty="0" smtClean="0"/>
              <a:t>Fully grow trees for each sample</a:t>
            </a:r>
          </a:p>
          <a:p>
            <a:pPr marL="285750" indent="-285750">
              <a:buFont typeface="Arial" charset="0"/>
              <a:buChar char="•"/>
            </a:pPr>
            <a:endParaRPr lang="en-US" dirty="0" smtClean="0"/>
          </a:p>
          <a:p>
            <a:pPr marL="285750" indent="-285750">
              <a:buFont typeface="Arial" charset="0"/>
              <a:buChar char="•"/>
            </a:pPr>
            <a:r>
              <a:rPr lang="en-US" dirty="0" smtClean="0"/>
              <a:t>Each such tree makes prediction on the test data</a:t>
            </a:r>
          </a:p>
          <a:p>
            <a:pPr marL="285750" indent="-285750">
              <a:buFont typeface="Arial" charset="0"/>
              <a:buChar char="•"/>
            </a:pPr>
            <a:endParaRPr lang="en-US" dirty="0" smtClean="0"/>
          </a:p>
          <a:p>
            <a:pPr marL="285750" indent="-285750">
              <a:buFont typeface="Arial" charset="0"/>
              <a:buChar char="•"/>
            </a:pPr>
            <a:r>
              <a:rPr lang="en-US" dirty="0" smtClean="0"/>
              <a:t>Average the predictions (regression) or use the most popular vote (classification)</a:t>
            </a:r>
            <a:endParaRPr lang="en-US" dirty="0"/>
          </a:p>
        </p:txBody>
      </p:sp>
      <p:sp>
        <p:nvSpPr>
          <p:cNvPr id="7" name="TextBox 6"/>
          <p:cNvSpPr txBox="1"/>
          <p:nvPr/>
        </p:nvSpPr>
        <p:spPr>
          <a:xfrm>
            <a:off x="4883637" y="4594861"/>
            <a:ext cx="1788626" cy="1754326"/>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A diversified variety of trees are grown, which leads to less variance and </a:t>
            </a:r>
            <a:r>
              <a:rPr lang="en-US" smtClean="0"/>
              <a:t>more accuracy </a:t>
            </a:r>
            <a:endParaRPr lang="en-US"/>
          </a:p>
        </p:txBody>
      </p:sp>
      <p:sp>
        <p:nvSpPr>
          <p:cNvPr id="8" name="Left Arrow 7"/>
          <p:cNvSpPr/>
          <p:nvPr/>
        </p:nvSpPr>
        <p:spPr>
          <a:xfrm>
            <a:off x="4129088" y="4657724"/>
            <a:ext cx="754549" cy="557213"/>
          </a:xfrm>
          <a:prstGeom prst="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44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folHlink"/>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folHlink"/>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6" end="6"/>
                                            </p:txEl>
                                          </p:spTgt>
                                        </p:tgtEl>
                                        <p:attrNameLst>
                                          <p:attrName>ppt_c</p:attrName>
                                        </p:attrNameLst>
                                      </p:cBhvr>
                                      <p:to>
                                        <a:schemeClr val="folHlink"/>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8" end="8"/>
                                            </p:txEl>
                                          </p:spTgt>
                                        </p:tgtEl>
                                        <p:attrNameLst>
                                          <p:attrName>ppt_c</p:attrName>
                                        </p:attrNameLst>
                                      </p:cBhvr>
                                      <p:to>
                                        <a:schemeClr val="folHlink"/>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365174179"/>
              </p:ext>
            </p:extLst>
          </p:nvPr>
        </p:nvGraphicFramePr>
        <p:xfrm>
          <a:off x="1643062" y="2085973"/>
          <a:ext cx="8402638" cy="688658"/>
        </p:xfrm>
        <a:graphic>
          <a:graphicData uri="http://schemas.openxmlformats.org/drawingml/2006/table">
            <a:tbl>
              <a:tblPr firstRow="1" bandRow="1">
                <a:tableStyleId>{5C22544A-7EE6-4342-B048-85BDC9FD1C3A}</a:tableStyleId>
              </a:tblPr>
              <a:tblGrid>
                <a:gridCol w="4201319"/>
                <a:gridCol w="4201319"/>
              </a:tblGrid>
              <a:tr h="688658">
                <a:tc>
                  <a:txBody>
                    <a:bodyPr/>
                    <a:lstStyle/>
                    <a:p>
                      <a:pPr algn="ctr"/>
                      <a:r>
                        <a:rPr lang="en-US" dirty="0" smtClean="0"/>
                        <a:t>Advantages</a:t>
                      </a:r>
                      <a:endParaRPr lang="en-US" dirty="0"/>
                    </a:p>
                  </a:txBody>
                  <a:tcPr/>
                </a:tc>
                <a:tc>
                  <a:txBody>
                    <a:bodyPr/>
                    <a:lstStyle/>
                    <a:p>
                      <a:pPr algn="ctr"/>
                      <a:r>
                        <a:rPr lang="en-US" dirty="0" smtClean="0"/>
                        <a:t>Disadvantages</a:t>
                      </a:r>
                      <a:endParaRPr lang="en-US" dirty="0"/>
                    </a:p>
                  </a:txBody>
                  <a:tcPr/>
                </a:tc>
              </a:tr>
            </a:tbl>
          </a:graphicData>
        </a:graphic>
      </p:graphicFrame>
      <p:sp>
        <p:nvSpPr>
          <p:cNvPr id="5" name="TextBox 4"/>
          <p:cNvSpPr txBox="1"/>
          <p:nvPr/>
        </p:nvSpPr>
        <p:spPr>
          <a:xfrm>
            <a:off x="1643062" y="2774631"/>
            <a:ext cx="4214813" cy="2862322"/>
          </a:xfrm>
          <a:prstGeom prst="rect">
            <a:avLst/>
          </a:prstGeom>
          <a:noFill/>
        </p:spPr>
        <p:txBody>
          <a:bodyPr wrap="square" rtlCol="0">
            <a:spAutoFit/>
          </a:bodyPr>
          <a:lstStyle/>
          <a:p>
            <a:pPr marL="285750" indent="-285750">
              <a:buFont typeface="Arial" charset="0"/>
              <a:buChar char="•"/>
            </a:pPr>
            <a:r>
              <a:rPr lang="en-US" dirty="0" smtClean="0"/>
              <a:t>Does Regression and Classification</a:t>
            </a:r>
          </a:p>
          <a:p>
            <a:pPr marL="285750" indent="-285750">
              <a:buFont typeface="Arial" charset="0"/>
              <a:buChar char="•"/>
            </a:pPr>
            <a:endParaRPr lang="en-US" dirty="0" smtClean="0"/>
          </a:p>
          <a:p>
            <a:pPr marL="285750" indent="-285750">
              <a:buFont typeface="Arial" charset="0"/>
              <a:buChar char="•"/>
            </a:pPr>
            <a:r>
              <a:rPr lang="en-US" dirty="0" smtClean="0"/>
              <a:t>Power to handle large data set with high dimensionality</a:t>
            </a:r>
          </a:p>
          <a:p>
            <a:pPr marL="285750" indent="-285750">
              <a:buFont typeface="Arial" charset="0"/>
              <a:buChar char="•"/>
            </a:pPr>
            <a:endParaRPr lang="en-US" dirty="0" smtClean="0"/>
          </a:p>
          <a:p>
            <a:pPr marL="285750" indent="-285750">
              <a:buFont typeface="Arial" charset="0"/>
              <a:buChar char="•"/>
            </a:pPr>
            <a:r>
              <a:rPr lang="en-US" dirty="0" smtClean="0"/>
              <a:t>Handles missing data</a:t>
            </a:r>
          </a:p>
          <a:p>
            <a:pPr marL="285750" indent="-285750">
              <a:buFont typeface="Arial" charset="0"/>
              <a:buChar char="•"/>
            </a:pPr>
            <a:endParaRPr lang="en-US" dirty="0" smtClean="0"/>
          </a:p>
          <a:p>
            <a:pPr marL="285750" indent="-285750">
              <a:buFont typeface="Arial" charset="0"/>
              <a:buChar char="•"/>
            </a:pPr>
            <a:r>
              <a:rPr lang="en-US" dirty="0" smtClean="0"/>
              <a:t>Handles imbalanced classes data</a:t>
            </a:r>
          </a:p>
          <a:p>
            <a:pPr marL="285750" indent="-285750">
              <a:buFont typeface="Arial" charset="0"/>
              <a:buChar char="•"/>
            </a:pPr>
            <a:endParaRPr lang="en-US" dirty="0" smtClean="0"/>
          </a:p>
          <a:p>
            <a:pPr marL="285750" indent="-285750">
              <a:buFont typeface="Arial" charset="0"/>
              <a:buChar char="•"/>
            </a:pPr>
            <a:r>
              <a:rPr lang="en-US" dirty="0" smtClean="0"/>
              <a:t>Outputs importance of variables</a:t>
            </a:r>
            <a:endParaRPr lang="en-US" dirty="0"/>
          </a:p>
        </p:txBody>
      </p:sp>
      <p:sp>
        <p:nvSpPr>
          <p:cNvPr id="6" name="TextBox 5"/>
          <p:cNvSpPr txBox="1"/>
          <p:nvPr/>
        </p:nvSpPr>
        <p:spPr>
          <a:xfrm>
            <a:off x="5857875" y="2774631"/>
            <a:ext cx="4214813" cy="2031325"/>
          </a:xfrm>
          <a:prstGeom prst="rect">
            <a:avLst/>
          </a:prstGeom>
          <a:noFill/>
        </p:spPr>
        <p:txBody>
          <a:bodyPr wrap="square" rtlCol="0">
            <a:spAutoFit/>
          </a:bodyPr>
          <a:lstStyle/>
          <a:p>
            <a:pPr marL="285750" indent="-285750">
              <a:buFont typeface="Arial" charset="0"/>
              <a:buChar char="•"/>
            </a:pPr>
            <a:r>
              <a:rPr lang="en-US" dirty="0" smtClean="0"/>
              <a:t>May over-fit particularly noisy data</a:t>
            </a:r>
          </a:p>
          <a:p>
            <a:pPr marL="285750" indent="-285750">
              <a:buFont typeface="Arial" charset="0"/>
              <a:buChar char="•"/>
            </a:pPr>
            <a:endParaRPr lang="en-US" dirty="0" smtClean="0"/>
          </a:p>
          <a:p>
            <a:pPr marL="285750" indent="-285750">
              <a:buFont typeface="Arial" charset="0"/>
              <a:buChar char="•"/>
            </a:pPr>
            <a:r>
              <a:rPr lang="en-US" dirty="0" smtClean="0"/>
              <a:t>In regression cannot predict beyond the limits of the data</a:t>
            </a:r>
          </a:p>
          <a:p>
            <a:pPr marL="285750" indent="-285750">
              <a:buFont typeface="Arial" charset="0"/>
              <a:buChar char="•"/>
            </a:pPr>
            <a:endParaRPr lang="en-US" dirty="0" smtClean="0"/>
          </a:p>
          <a:p>
            <a:pPr marL="285750" indent="-285750">
              <a:buFont typeface="Arial" charset="0"/>
              <a:buChar char="•"/>
            </a:pPr>
            <a:r>
              <a:rPr lang="en-US" dirty="0" smtClean="0"/>
              <a:t>Is a bit of black box in what the model does</a:t>
            </a:r>
          </a:p>
        </p:txBody>
      </p:sp>
    </p:spTree>
    <p:extLst>
      <p:ext uri="{BB962C8B-B14F-4D97-AF65-F5344CB8AC3E}">
        <p14:creationId xmlns:p14="http://schemas.microsoft.com/office/powerpoint/2010/main" val="151887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00C400"/>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rgbClr val="00C40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rgbClr val="00C40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rgbClr val="00C40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8" end="8"/>
                                            </p:txEl>
                                          </p:spTgt>
                                        </p:tgtEl>
                                        <p:attrNameLst>
                                          <p:attrName>ppt_c</p:attrName>
                                        </p:attrNameLst>
                                      </p:cBhvr>
                                      <p:to>
                                        <a:srgbClr val="00C40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rgbClr val="FB2D1F"/>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rgbClr val="FB2D1F"/>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rgbClr val="FB2D1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Boosting Algorithms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2154555" y="2002584"/>
            <a:ext cx="8361045" cy="646331"/>
          </a:xfrm>
          <a:prstGeom prst="rect">
            <a:avLst/>
          </a:prstGeom>
          <a:noFill/>
        </p:spPr>
        <p:txBody>
          <a:bodyPr wrap="square" rtlCol="0">
            <a:spAutoFit/>
          </a:bodyPr>
          <a:lstStyle/>
          <a:p>
            <a:r>
              <a:rPr lang="en-US" i="1" dirty="0">
                <a:solidFill>
                  <a:schemeClr val="accent2"/>
                </a:solidFill>
              </a:rPr>
              <a:t>Boosting refers to this general problem of producing a very accurate prediction rule by combining rough and moderately inaccurate rules-of-thumb.</a:t>
            </a:r>
            <a:endParaRPr lang="en-US" dirty="0">
              <a:solidFill>
                <a:schemeClr val="accent2"/>
              </a:solidFill>
            </a:endParaRPr>
          </a:p>
        </p:txBody>
      </p:sp>
      <p:sp>
        <p:nvSpPr>
          <p:cNvPr id="5" name="TextBox 4"/>
          <p:cNvSpPr txBox="1"/>
          <p:nvPr/>
        </p:nvSpPr>
        <p:spPr>
          <a:xfrm>
            <a:off x="1328738" y="3000375"/>
            <a:ext cx="4329112" cy="3416320"/>
          </a:xfrm>
          <a:prstGeom prst="rect">
            <a:avLst/>
          </a:prstGeom>
          <a:noFill/>
        </p:spPr>
        <p:txBody>
          <a:bodyPr wrap="square" rtlCol="0">
            <a:spAutoFit/>
          </a:bodyPr>
          <a:lstStyle/>
          <a:p>
            <a:pPr marL="285750" indent="-285750">
              <a:buFont typeface="Arial" charset="0"/>
              <a:buChar char="•"/>
            </a:pPr>
            <a:r>
              <a:rPr lang="en-US" dirty="0" smtClean="0"/>
              <a:t>Sequentially combines a bunch of weak learners to produce a strong learner.</a:t>
            </a:r>
          </a:p>
          <a:p>
            <a:pPr marL="285750" indent="-285750">
              <a:buFont typeface="Arial" charset="0"/>
              <a:buChar char="•"/>
            </a:pPr>
            <a:endParaRPr lang="en-US" dirty="0" smtClean="0"/>
          </a:p>
          <a:p>
            <a:pPr marL="285750" indent="-285750">
              <a:buFont typeface="Arial" charset="0"/>
              <a:buChar char="•"/>
            </a:pPr>
            <a:r>
              <a:rPr lang="en-US" dirty="0" smtClean="0"/>
              <a:t>Instead of fully grown trees, decision stumps are produced </a:t>
            </a:r>
          </a:p>
          <a:p>
            <a:pPr marL="285750" indent="-285750">
              <a:buFont typeface="Arial" charset="0"/>
              <a:buChar char="•"/>
            </a:pPr>
            <a:endParaRPr lang="en-US" dirty="0" smtClean="0"/>
          </a:p>
          <a:p>
            <a:pPr marL="285750" indent="-285750">
              <a:buFont typeface="Arial" charset="0"/>
              <a:buChar char="•"/>
            </a:pPr>
            <a:r>
              <a:rPr lang="en-US" dirty="0" smtClean="0"/>
              <a:t>Incorrectly classified observations by weak learners are given higher weight</a:t>
            </a:r>
          </a:p>
          <a:p>
            <a:pPr marL="285750" indent="-285750">
              <a:buFont typeface="Arial" charset="0"/>
              <a:buChar char="•"/>
            </a:pPr>
            <a:endParaRPr lang="en-US" dirty="0" smtClean="0"/>
          </a:p>
          <a:p>
            <a:pPr marL="285750" indent="-285750">
              <a:buFont typeface="Arial" charset="0"/>
              <a:buChar char="•"/>
            </a:pPr>
            <a:r>
              <a:rPr lang="en-US" dirty="0" smtClean="0"/>
              <a:t>New weak learners are added focusing their ability on these misclassified observations</a:t>
            </a:r>
            <a:endParaRPr lang="en-US" dirty="0"/>
          </a:p>
        </p:txBody>
      </p:sp>
      <p:pic>
        <p:nvPicPr>
          <p:cNvPr id="6" name="Picture 5"/>
          <p:cNvPicPr>
            <a:picLocks noChangeAspect="1"/>
          </p:cNvPicPr>
          <p:nvPr/>
        </p:nvPicPr>
        <p:blipFill>
          <a:blip r:embed="rId3"/>
          <a:stretch>
            <a:fillRect/>
          </a:stretch>
        </p:blipFill>
        <p:spPr>
          <a:xfrm>
            <a:off x="6677026" y="2789456"/>
            <a:ext cx="4752975" cy="3504458"/>
          </a:xfrm>
          <a:prstGeom prst="rect">
            <a:avLst/>
          </a:prstGeom>
        </p:spPr>
      </p:pic>
      <p:sp>
        <p:nvSpPr>
          <p:cNvPr id="7" name="TextBox 6"/>
          <p:cNvSpPr txBox="1"/>
          <p:nvPr/>
        </p:nvSpPr>
        <p:spPr>
          <a:xfrm>
            <a:off x="10515600" y="5586413"/>
            <a:ext cx="1157288" cy="369332"/>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err="1" smtClean="0"/>
              <a:t>Adaboost</a:t>
            </a:r>
            <a:endParaRPr lang="en-US" dirty="0"/>
          </a:p>
        </p:txBody>
      </p:sp>
    </p:spTree>
    <p:extLst>
      <p:ext uri="{BB962C8B-B14F-4D97-AF65-F5344CB8AC3E}">
        <p14:creationId xmlns:p14="http://schemas.microsoft.com/office/powerpoint/2010/main" val="124953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chemeClr val="folHlink"/>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2" end="2"/>
                                            </p:txEl>
                                          </p:spTgt>
                                        </p:tgtEl>
                                        <p:attrNameLst>
                                          <p:attrName>ppt_c</p:attrName>
                                        </p:attrNameLst>
                                      </p:cBhvr>
                                      <p:to>
                                        <a:schemeClr val="folHlink"/>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4" end="4"/>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6" end="6"/>
                                            </p:txEl>
                                          </p:spTgt>
                                        </p:tgtEl>
                                        <p:attrNameLst>
                                          <p:attrName>ppt_c</p:attrName>
                                        </p:attrNameLst>
                                      </p:cBhvr>
                                      <p:to>
                                        <a:schemeClr val="folHlink"/>
                                      </p:to>
                                    </p:animClr>
                                  </p:sub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Boosting Machine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1314450" y="2071688"/>
            <a:ext cx="9229725" cy="646331"/>
          </a:xfrm>
          <a:prstGeom prst="rect">
            <a:avLst/>
          </a:prstGeom>
          <a:noFill/>
        </p:spPr>
        <p:txBody>
          <a:bodyPr wrap="square" rtlCol="0">
            <a:spAutoFit/>
          </a:bodyPr>
          <a:lstStyle/>
          <a:p>
            <a:pPr algn="ctr"/>
            <a:r>
              <a:rPr lang="en-US" b="1" dirty="0" smtClean="0">
                <a:solidFill>
                  <a:schemeClr val="accent2"/>
                </a:solidFill>
              </a:rPr>
              <a:t>Very popular Machine Learning model. The </a:t>
            </a:r>
            <a:r>
              <a:rPr lang="en-US" b="1" dirty="0" err="1" smtClean="0">
                <a:solidFill>
                  <a:schemeClr val="accent2"/>
                </a:solidFill>
              </a:rPr>
              <a:t>XGBoost</a:t>
            </a:r>
            <a:r>
              <a:rPr lang="en-US" b="1" dirty="0" smtClean="0">
                <a:solidFill>
                  <a:schemeClr val="accent2"/>
                </a:solidFill>
              </a:rPr>
              <a:t> variant of this model wins quite a lot of </a:t>
            </a:r>
            <a:r>
              <a:rPr lang="en-US" b="1" dirty="0" err="1" smtClean="0">
                <a:solidFill>
                  <a:schemeClr val="accent2"/>
                </a:solidFill>
              </a:rPr>
              <a:t>Kaggle</a:t>
            </a:r>
            <a:r>
              <a:rPr lang="en-US" b="1" dirty="0" smtClean="0">
                <a:solidFill>
                  <a:schemeClr val="accent2"/>
                </a:solidFill>
              </a:rPr>
              <a:t> competitions</a:t>
            </a:r>
            <a:endParaRPr lang="en-US" b="1" dirty="0">
              <a:solidFill>
                <a:schemeClr val="accent2"/>
              </a:solidFill>
            </a:endParaRPr>
          </a:p>
        </p:txBody>
      </p:sp>
      <p:sp>
        <p:nvSpPr>
          <p:cNvPr id="5" name="TextBox 4"/>
          <p:cNvSpPr txBox="1"/>
          <p:nvPr/>
        </p:nvSpPr>
        <p:spPr>
          <a:xfrm>
            <a:off x="1557338" y="3357563"/>
            <a:ext cx="9244012" cy="1200329"/>
          </a:xfrm>
          <a:prstGeom prst="rect">
            <a:avLst/>
          </a:prstGeom>
          <a:noFill/>
        </p:spPr>
        <p:txBody>
          <a:bodyPr wrap="square" rtlCol="0">
            <a:spAutoFit/>
          </a:bodyPr>
          <a:lstStyle/>
          <a:p>
            <a:pPr marL="285750" indent="-285750">
              <a:buFont typeface="Arial" charset="0"/>
              <a:buChar char="•"/>
            </a:pPr>
            <a:r>
              <a:rPr lang="en-US" dirty="0" smtClean="0"/>
              <a:t>Is a more generalized version of </a:t>
            </a:r>
            <a:r>
              <a:rPr lang="en-US" dirty="0" err="1" smtClean="0"/>
              <a:t>AdaBoost</a:t>
            </a:r>
            <a:endParaRPr lang="en-US" dirty="0" smtClean="0"/>
          </a:p>
          <a:p>
            <a:pPr marL="285750" indent="-285750">
              <a:buFont typeface="Arial" charset="0"/>
              <a:buChar char="•"/>
            </a:pPr>
            <a:endParaRPr lang="en-US" dirty="0"/>
          </a:p>
          <a:p>
            <a:pPr marL="285750" indent="-285750">
              <a:buFont typeface="Arial" charset="0"/>
              <a:buChar char="•"/>
            </a:pPr>
            <a:r>
              <a:rPr lang="en-US" dirty="0" smtClean="0"/>
              <a:t>New weak learner focuses on the residual errors of the existing trees in the ensemble and tries to model them</a:t>
            </a:r>
          </a:p>
        </p:txBody>
      </p:sp>
    </p:spTree>
    <p:extLst>
      <p:ext uri="{BB962C8B-B14F-4D97-AF65-F5344CB8AC3E}">
        <p14:creationId xmlns:p14="http://schemas.microsoft.com/office/powerpoint/2010/main" val="4386239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leads to </a:t>
            </a:r>
            <a:r>
              <a:rPr lang="mr-IN"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029" y="1937657"/>
            <a:ext cx="5660571" cy="4245428"/>
          </a:xfrm>
          <a:prstGeom prst="rect">
            <a:avLst/>
          </a:prstGeom>
        </p:spPr>
      </p:pic>
    </p:spTree>
    <p:extLst>
      <p:ext uri="{BB962C8B-B14F-4D97-AF65-F5344CB8AC3E}">
        <p14:creationId xmlns:p14="http://schemas.microsoft.com/office/powerpoint/2010/main" val="1793890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3225053" y="2967335"/>
            <a:ext cx="5741893"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Team Introductions</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597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5154075" y="2967335"/>
            <a:ext cx="1883850"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Lunch</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44458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Leaf Classification Case</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ectangle 4"/>
          <p:cNvSpPr/>
          <p:nvPr/>
        </p:nvSpPr>
        <p:spPr>
          <a:xfrm>
            <a:off x="4354178" y="2967335"/>
            <a:ext cx="3483647" cy="923330"/>
          </a:xfrm>
          <a:prstGeom prst="rect">
            <a:avLst/>
          </a:prstGeom>
          <a:noFill/>
          <a:scene3d>
            <a:camera prst="orthographicFront"/>
            <a:lightRig rig="threePt" dir="t"/>
          </a:scene3d>
          <a:sp3d>
            <a:bevelT prst="angle"/>
          </a:sp3d>
        </p:spPr>
        <p:txBody>
          <a:bodyPr wrap="none" lIns="91440" tIns="45720" rIns="91440" bIns="45720">
            <a:spAutoFit/>
          </a:bodyPr>
          <a:lstStyle/>
          <a:p>
            <a:pPr algn="ctr"/>
            <a:r>
              <a:rPr lang="en-US" sz="5400" b="1" cap="none" spc="0" dirty="0" smtClean="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rPr>
              <a:t>Demo Time</a:t>
            </a:r>
            <a:endParaRPr lang="en-US" sz="5400" b="1" cap="none" spc="0" dirty="0">
              <a:ln w="9525">
                <a:solidFill>
                  <a:schemeClr val="bg1"/>
                </a:solidFill>
                <a:prstDash val="solid"/>
              </a:ln>
              <a:solidFill>
                <a:schemeClr val="accent2"/>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71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Assignments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Rounded Rectangle 2"/>
          <p:cNvSpPr/>
          <p:nvPr/>
        </p:nvSpPr>
        <p:spPr>
          <a:xfrm>
            <a:off x="1097280" y="2131183"/>
            <a:ext cx="3534937" cy="1148576"/>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Programming Assignments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4225197" y="3518116"/>
            <a:ext cx="3534937" cy="1148576"/>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Presentation Assignments</a:t>
            </a:r>
            <a:endParaRPr lang="en-US" b="1" dirty="0">
              <a:solidFill>
                <a:schemeClr val="bg2">
                  <a:lumMod val="25000"/>
                </a:schemeClr>
              </a:solidFill>
              <a:latin typeface="Apple Chancery" charset="0"/>
              <a:ea typeface="Apple Chancery" charset="0"/>
              <a:cs typeface="Apple Chancery" charset="0"/>
            </a:endParaRPr>
          </a:p>
        </p:txBody>
      </p:sp>
      <p:sp>
        <p:nvSpPr>
          <p:cNvPr id="7" name="Rounded Rectangle 6"/>
          <p:cNvSpPr/>
          <p:nvPr/>
        </p:nvSpPr>
        <p:spPr>
          <a:xfrm>
            <a:off x="7370406" y="4914063"/>
            <a:ext cx="3534937" cy="1148576"/>
          </a:xfrm>
          <a:prstGeom prst="roundRect">
            <a:avLst/>
          </a:prstGeom>
          <a:solidFill>
            <a:srgbClr val="7030A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Writing Assignments</a:t>
            </a:r>
            <a:endParaRPr lang="en-US" b="1" dirty="0">
              <a:solidFill>
                <a:schemeClr val="bg2">
                  <a:lumMod val="25000"/>
                </a:schemeClr>
              </a:solidFill>
              <a:latin typeface="Apple Chancery" charset="0"/>
              <a:ea typeface="Apple Chancery" charset="0"/>
              <a:cs typeface="Apple Chancery" charset="0"/>
            </a:endParaRPr>
          </a:p>
        </p:txBody>
      </p:sp>
      <p:sp>
        <p:nvSpPr>
          <p:cNvPr id="8" name="Rounded Rectangle 7"/>
          <p:cNvSpPr/>
          <p:nvPr/>
        </p:nvSpPr>
        <p:spPr>
          <a:xfrm>
            <a:off x="1097279" y="4905049"/>
            <a:ext cx="3534937" cy="1148576"/>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Technical Skills Assignments</a:t>
            </a:r>
            <a:endParaRPr lang="en-US" b="1" dirty="0">
              <a:solidFill>
                <a:schemeClr val="bg2">
                  <a:lumMod val="25000"/>
                </a:schemeClr>
              </a:solidFill>
              <a:latin typeface="Apple Chancery" charset="0"/>
              <a:ea typeface="Apple Chancery" charset="0"/>
              <a:cs typeface="Apple Chancery" charset="0"/>
            </a:endParaRPr>
          </a:p>
        </p:txBody>
      </p:sp>
      <p:sp>
        <p:nvSpPr>
          <p:cNvPr id="9" name="Rounded Rectangle 8"/>
          <p:cNvSpPr/>
          <p:nvPr/>
        </p:nvSpPr>
        <p:spPr>
          <a:xfrm>
            <a:off x="7370406" y="2131183"/>
            <a:ext cx="3534937" cy="1148576"/>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Reading Assignments</a:t>
            </a:r>
            <a:endParaRPr lang="en-US" b="1" dirty="0">
              <a:solidFill>
                <a:schemeClr val="bg2">
                  <a:lumMod val="25000"/>
                </a:schemeClr>
              </a:solidFill>
              <a:latin typeface="Apple Chancery" charset="0"/>
              <a:ea typeface="Apple Chancery" charset="0"/>
              <a:cs typeface="Apple Chancery" charset="0"/>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760546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Rounded Rectangle 6"/>
          <p:cNvSpPr/>
          <p:nvPr/>
        </p:nvSpPr>
        <p:spPr>
          <a:xfrm>
            <a:off x="2301610" y="2741713"/>
            <a:ext cx="7221531" cy="1161214"/>
          </a:xfrm>
          <a:prstGeom prst="roundRect">
            <a:avLst/>
          </a:prstGeom>
          <a:solidFill>
            <a:srgbClr val="0070C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Complete &amp; Submit Code on GitHub for Mushroom Classification</a:t>
            </a:r>
            <a:endParaRPr lang="en-US" b="1" dirty="0">
              <a:solidFill>
                <a:schemeClr val="bg2">
                  <a:lumMod val="25000"/>
                </a:schemeClr>
              </a:solidFill>
              <a:latin typeface="Apple Chancery" charset="0"/>
              <a:ea typeface="Apple Chancery" charset="0"/>
              <a:cs typeface="Apple Chancery"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4768497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stretch>
            <a:fillRect/>
          </a:stretch>
        </p:blipFill>
        <p:spPr>
          <a:xfrm>
            <a:off x="2554225" y="2375535"/>
            <a:ext cx="1146630" cy="1124147"/>
          </a:xfrm>
          <a:prstGeom prst="rect">
            <a:avLst/>
          </a:prstGeom>
        </p:spPr>
      </p:pic>
      <p:pic>
        <p:nvPicPr>
          <p:cNvPr id="9" name="Picture 8"/>
          <p:cNvPicPr>
            <a:picLocks noChangeAspect="1"/>
          </p:cNvPicPr>
          <p:nvPr/>
        </p:nvPicPr>
        <p:blipFill>
          <a:blip r:embed="rId4"/>
          <a:stretch>
            <a:fillRect/>
          </a:stretch>
        </p:blipFill>
        <p:spPr>
          <a:xfrm>
            <a:off x="2693247" y="3480099"/>
            <a:ext cx="887704" cy="894429"/>
          </a:xfrm>
          <a:prstGeom prst="rect">
            <a:avLst/>
          </a:prstGeom>
        </p:spPr>
      </p:pic>
      <p:pic>
        <p:nvPicPr>
          <p:cNvPr id="10" name="Picture 9"/>
          <p:cNvPicPr>
            <a:picLocks noChangeAspect="1"/>
          </p:cNvPicPr>
          <p:nvPr/>
        </p:nvPicPr>
        <p:blipFill>
          <a:blip r:embed="rId5"/>
          <a:stretch>
            <a:fillRect/>
          </a:stretch>
        </p:blipFill>
        <p:spPr>
          <a:xfrm>
            <a:off x="2580352" y="4377661"/>
            <a:ext cx="1103502" cy="649119"/>
          </a:xfrm>
          <a:prstGeom prst="rect">
            <a:avLst/>
          </a:prstGeom>
        </p:spPr>
      </p:pic>
      <p:pic>
        <p:nvPicPr>
          <p:cNvPr id="11" name="Picture 10"/>
          <p:cNvPicPr>
            <a:picLocks noChangeAspect="1"/>
          </p:cNvPicPr>
          <p:nvPr/>
        </p:nvPicPr>
        <p:blipFill>
          <a:blip r:embed="rId6"/>
          <a:stretch>
            <a:fillRect/>
          </a:stretch>
        </p:blipFill>
        <p:spPr>
          <a:xfrm>
            <a:off x="2580352" y="5143586"/>
            <a:ext cx="1220008" cy="696376"/>
          </a:xfrm>
          <a:prstGeom prst="rect">
            <a:avLst/>
          </a:prstGeom>
        </p:spPr>
      </p:pic>
      <p:sp>
        <p:nvSpPr>
          <p:cNvPr id="12" name="Right Brace 11"/>
          <p:cNvSpPr/>
          <p:nvPr/>
        </p:nvSpPr>
        <p:spPr>
          <a:xfrm rot="16200000">
            <a:off x="2937040" y="1824847"/>
            <a:ext cx="381000" cy="973667"/>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2387359" y="1718808"/>
            <a:ext cx="1546617" cy="523220"/>
          </a:xfrm>
          <a:prstGeom prst="rect">
            <a:avLst/>
          </a:prstGeom>
          <a:noFill/>
        </p:spPr>
        <p:txBody>
          <a:bodyPr wrap="none" rtlCol="0">
            <a:spAutoFit/>
          </a:bodyPr>
          <a:lstStyle/>
          <a:p>
            <a:r>
              <a:rPr lang="en-US" sz="2800" dirty="0" smtClean="0">
                <a:solidFill>
                  <a:srgbClr val="008000"/>
                </a:solidFill>
              </a:rPr>
              <a:t>examples</a:t>
            </a:r>
            <a:endParaRPr lang="en-US" sz="2800" dirty="0">
              <a:solidFill>
                <a:srgbClr val="008000"/>
              </a:solidFill>
            </a:endParaRPr>
          </a:p>
        </p:txBody>
      </p:sp>
      <p:sp>
        <p:nvSpPr>
          <p:cNvPr id="14" name="Rectangle 13"/>
          <p:cNvSpPr/>
          <p:nvPr/>
        </p:nvSpPr>
        <p:spPr>
          <a:xfrm>
            <a:off x="4561246" y="3005031"/>
            <a:ext cx="1262655" cy="1915198"/>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97430" y="3777656"/>
            <a:ext cx="895097" cy="523220"/>
          </a:xfrm>
          <a:prstGeom prst="rect">
            <a:avLst/>
          </a:prstGeom>
          <a:noFill/>
        </p:spPr>
        <p:txBody>
          <a:bodyPr wrap="none" rtlCol="0">
            <a:spAutoFit/>
          </a:bodyPr>
          <a:lstStyle/>
          <a:p>
            <a:r>
              <a:rPr lang="en-US" sz="2800" dirty="0" smtClean="0"/>
              <a:t>Data</a:t>
            </a:r>
            <a:endParaRPr lang="en-US" sz="2800" dirty="0"/>
          </a:p>
        </p:txBody>
      </p:sp>
      <p:cxnSp>
        <p:nvCxnSpPr>
          <p:cNvPr id="16" name="Straight Connector 15"/>
          <p:cNvCxnSpPr/>
          <p:nvPr/>
        </p:nvCxnSpPr>
        <p:spPr>
          <a:xfrm flipV="1">
            <a:off x="1570395" y="2557760"/>
            <a:ext cx="1070311" cy="75694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570395" y="4920229"/>
            <a:ext cx="928762" cy="48351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763300" y="2762688"/>
            <a:ext cx="740933" cy="369332"/>
          </a:xfrm>
          <a:prstGeom prst="rect">
            <a:avLst/>
          </a:prstGeom>
          <a:noFill/>
        </p:spPr>
        <p:txBody>
          <a:bodyPr wrap="none" rtlCol="0">
            <a:spAutoFit/>
          </a:bodyPr>
          <a:lstStyle/>
          <a:p>
            <a:r>
              <a:rPr lang="en-US" dirty="0" smtClean="0"/>
              <a:t>label</a:t>
            </a:r>
            <a:r>
              <a:rPr lang="en-US" baseline="-25000" dirty="0" smtClean="0"/>
              <a:t>1</a:t>
            </a:r>
            <a:endParaRPr lang="en-US" baseline="-25000" dirty="0"/>
          </a:p>
        </p:txBody>
      </p:sp>
      <p:sp>
        <p:nvSpPr>
          <p:cNvPr id="24" name="TextBox 23"/>
          <p:cNvSpPr txBox="1"/>
          <p:nvPr/>
        </p:nvSpPr>
        <p:spPr>
          <a:xfrm>
            <a:off x="3810853" y="3603573"/>
            <a:ext cx="740933" cy="369332"/>
          </a:xfrm>
          <a:prstGeom prst="rect">
            <a:avLst/>
          </a:prstGeom>
          <a:noFill/>
        </p:spPr>
        <p:txBody>
          <a:bodyPr wrap="none" rtlCol="0">
            <a:spAutoFit/>
          </a:bodyPr>
          <a:lstStyle/>
          <a:p>
            <a:r>
              <a:rPr lang="en-US" dirty="0" smtClean="0"/>
              <a:t>label</a:t>
            </a:r>
            <a:r>
              <a:rPr lang="en-US" baseline="-25000" dirty="0" smtClean="0"/>
              <a:t>3</a:t>
            </a:r>
            <a:endParaRPr lang="en-US" baseline="-25000" dirty="0"/>
          </a:p>
        </p:txBody>
      </p:sp>
      <p:sp>
        <p:nvSpPr>
          <p:cNvPr id="25" name="TextBox 24"/>
          <p:cNvSpPr txBox="1"/>
          <p:nvPr/>
        </p:nvSpPr>
        <p:spPr>
          <a:xfrm>
            <a:off x="3817574" y="4368449"/>
            <a:ext cx="740933" cy="369332"/>
          </a:xfrm>
          <a:prstGeom prst="rect">
            <a:avLst/>
          </a:prstGeom>
          <a:noFill/>
        </p:spPr>
        <p:txBody>
          <a:bodyPr wrap="none" rtlCol="0">
            <a:spAutoFit/>
          </a:bodyPr>
          <a:lstStyle/>
          <a:p>
            <a:r>
              <a:rPr lang="en-US" dirty="0" smtClean="0"/>
              <a:t>label</a:t>
            </a:r>
            <a:r>
              <a:rPr lang="en-US" baseline="-25000" dirty="0"/>
              <a:t>4</a:t>
            </a:r>
          </a:p>
        </p:txBody>
      </p:sp>
      <p:sp>
        <p:nvSpPr>
          <p:cNvPr id="26" name="TextBox 25"/>
          <p:cNvSpPr txBox="1"/>
          <p:nvPr/>
        </p:nvSpPr>
        <p:spPr>
          <a:xfrm>
            <a:off x="3810854" y="5243608"/>
            <a:ext cx="740933" cy="369332"/>
          </a:xfrm>
          <a:prstGeom prst="rect">
            <a:avLst/>
          </a:prstGeom>
          <a:noFill/>
        </p:spPr>
        <p:txBody>
          <a:bodyPr wrap="none" rtlCol="0">
            <a:spAutoFit/>
          </a:bodyPr>
          <a:lstStyle/>
          <a:p>
            <a:r>
              <a:rPr lang="en-US" dirty="0" smtClean="0"/>
              <a:t>label</a:t>
            </a:r>
            <a:r>
              <a:rPr lang="en-US" baseline="-25000" dirty="0" smtClean="0"/>
              <a:t>5</a:t>
            </a:r>
            <a:endParaRPr lang="en-US" baseline="-25000" dirty="0"/>
          </a:p>
        </p:txBody>
      </p:sp>
      <p:sp>
        <p:nvSpPr>
          <p:cNvPr id="27" name="Right Brace 26"/>
          <p:cNvSpPr/>
          <p:nvPr/>
        </p:nvSpPr>
        <p:spPr>
          <a:xfrm>
            <a:off x="5754421" y="2210881"/>
            <a:ext cx="860778" cy="3681279"/>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4352015" y="3637847"/>
            <a:ext cx="1681115" cy="646331"/>
          </a:xfrm>
          <a:prstGeom prst="rect">
            <a:avLst/>
          </a:prstGeom>
          <a:noFill/>
        </p:spPr>
        <p:txBody>
          <a:bodyPr wrap="square" rtlCol="0">
            <a:spAutoFit/>
          </a:bodyPr>
          <a:lstStyle/>
          <a:p>
            <a:pPr algn="ctr"/>
            <a:r>
              <a:rPr lang="en-US" dirty="0" smtClean="0"/>
              <a:t>Labeled</a:t>
            </a:r>
          </a:p>
          <a:p>
            <a:pPr algn="ctr"/>
            <a:r>
              <a:rPr lang="en-US" dirty="0" smtClean="0"/>
              <a:t>Examples</a:t>
            </a:r>
            <a:endParaRPr lang="en-US" dirty="0"/>
          </a:p>
        </p:txBody>
      </p:sp>
      <p:sp>
        <p:nvSpPr>
          <p:cNvPr id="29" name="Oval 28"/>
          <p:cNvSpPr/>
          <p:nvPr/>
        </p:nvSpPr>
        <p:spPr>
          <a:xfrm>
            <a:off x="7315375" y="3346673"/>
            <a:ext cx="1518033" cy="1354666"/>
          </a:xfrm>
          <a:prstGeom prst="ellipse">
            <a:avLst/>
          </a:prstGeom>
          <a:solidFill>
            <a:schemeClr val="accent2">
              <a:lumMod val="20000"/>
              <a:lumOff val="80000"/>
            </a:schemeClr>
          </a:solidFill>
          <a:ln w="38100"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Box 29"/>
          <p:cNvSpPr txBox="1"/>
          <p:nvPr/>
        </p:nvSpPr>
        <p:spPr>
          <a:xfrm>
            <a:off x="7585314" y="3742072"/>
            <a:ext cx="995785" cy="461665"/>
          </a:xfrm>
          <a:prstGeom prst="rect">
            <a:avLst/>
          </a:prstGeom>
          <a:noFill/>
        </p:spPr>
        <p:txBody>
          <a:bodyPr wrap="none" rtlCol="0">
            <a:spAutoFit/>
          </a:bodyPr>
          <a:lstStyle/>
          <a:p>
            <a:r>
              <a:rPr lang="en-US" sz="2400" dirty="0"/>
              <a:t>M</a:t>
            </a:r>
            <a:r>
              <a:rPr lang="en-US" sz="2400" dirty="0" smtClean="0"/>
              <a:t>odel</a:t>
            </a:r>
            <a:endParaRPr lang="en-US" sz="2400" dirty="0"/>
          </a:p>
        </p:txBody>
      </p:sp>
      <p:sp>
        <p:nvSpPr>
          <p:cNvPr id="31" name="Right Arrow 30"/>
          <p:cNvSpPr/>
          <p:nvPr/>
        </p:nvSpPr>
        <p:spPr>
          <a:xfrm>
            <a:off x="6645005" y="3766187"/>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Rectangle 38"/>
          <p:cNvSpPr/>
          <p:nvPr/>
        </p:nvSpPr>
        <p:spPr>
          <a:xfrm>
            <a:off x="496466" y="3314700"/>
            <a:ext cx="1066619" cy="1605529"/>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7"/>
          <a:stretch>
            <a:fillRect/>
          </a:stretch>
        </p:blipFill>
        <p:spPr>
          <a:xfrm>
            <a:off x="7522737" y="5032778"/>
            <a:ext cx="1103305" cy="1226752"/>
          </a:xfrm>
          <a:prstGeom prst="rect">
            <a:avLst/>
          </a:prstGeom>
        </p:spPr>
      </p:pic>
      <p:sp>
        <p:nvSpPr>
          <p:cNvPr id="41" name="Rectangle 40"/>
          <p:cNvSpPr/>
          <p:nvPr/>
        </p:nvSpPr>
        <p:spPr>
          <a:xfrm>
            <a:off x="9587389" y="3480099"/>
            <a:ext cx="1804512" cy="897562"/>
          </a:xfrm>
          <a:prstGeom prst="rect">
            <a:avLst/>
          </a:prstGeom>
          <a:noFill/>
          <a:ln w="38100"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8772806" y="5326674"/>
            <a:ext cx="2014991" cy="707886"/>
          </a:xfrm>
          <a:prstGeom prst="rect">
            <a:avLst/>
          </a:prstGeom>
          <a:noFill/>
        </p:spPr>
        <p:txBody>
          <a:bodyPr wrap="square" rtlCol="0">
            <a:spAutoFit/>
          </a:bodyPr>
          <a:lstStyle/>
          <a:p>
            <a:pPr algn="ctr"/>
            <a:r>
              <a:rPr lang="en-US" sz="2000" dirty="0" smtClean="0"/>
              <a:t>New Unlabeled Data</a:t>
            </a:r>
            <a:endParaRPr lang="en-US" sz="2000" dirty="0"/>
          </a:p>
        </p:txBody>
      </p:sp>
      <p:sp>
        <p:nvSpPr>
          <p:cNvPr id="43" name="Right Arrow 42"/>
          <p:cNvSpPr/>
          <p:nvPr/>
        </p:nvSpPr>
        <p:spPr>
          <a:xfrm rot="16200000">
            <a:off x="7875909" y="4806797"/>
            <a:ext cx="379668" cy="277694"/>
          </a:xfrm>
          <a:prstGeom prst="rightArrow">
            <a:avLst/>
          </a:prstGeom>
          <a:solidFill>
            <a:schemeClr val="tx1"/>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ight Arrow 43"/>
          <p:cNvSpPr/>
          <p:nvPr/>
        </p:nvSpPr>
        <p:spPr>
          <a:xfrm>
            <a:off x="8907009" y="3730211"/>
            <a:ext cx="606778" cy="570665"/>
          </a:xfrm>
          <a:prstGeom prst="rightArrow">
            <a:avLst/>
          </a:prstGeom>
          <a:solidFill>
            <a:srgbClr val="FF6600"/>
          </a:solidFill>
          <a:ln w="38100" cmpd="sng"/>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807899" y="5326674"/>
            <a:ext cx="2014991" cy="673100"/>
          </a:xfrm>
          <a:prstGeom prst="rect">
            <a:avLst/>
          </a:prstGeom>
          <a:noFill/>
          <a:ln w="381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9728201" y="3707212"/>
            <a:ext cx="1663700" cy="369332"/>
          </a:xfrm>
          <a:prstGeom prst="rect">
            <a:avLst/>
          </a:prstGeom>
          <a:noFill/>
        </p:spPr>
        <p:txBody>
          <a:bodyPr wrap="square" rtlCol="0">
            <a:spAutoFit/>
          </a:bodyPr>
          <a:lstStyle/>
          <a:p>
            <a:r>
              <a:rPr lang="en-US" dirty="0" smtClean="0"/>
              <a:t>Predicted Label </a:t>
            </a:r>
            <a:endParaRPr lang="en-US" dirty="0"/>
          </a:p>
        </p:txBody>
      </p:sp>
    </p:spTree>
    <p:extLst>
      <p:ext uri="{BB962C8B-B14F-4D97-AF65-F5344CB8AC3E}">
        <p14:creationId xmlns:p14="http://schemas.microsoft.com/office/powerpoint/2010/main" val="11473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checkerboard(across)">
                                      <p:cBhvr>
                                        <p:cTn id="39" dur="500"/>
                                        <p:tgtEl>
                                          <p:spTgt spid="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checkerboard(across)">
                                      <p:cBhvr>
                                        <p:cTn id="42" dur="500"/>
                                        <p:tgtEl>
                                          <p:spTgt spid="41"/>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checkerboard(across)">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p:bldP spid="31" grpId="0" animBg="1"/>
      <p:bldP spid="41" grpId="0" animBg="1"/>
      <p:bldP spid="42" grpId="0"/>
      <p:bldP spid="43" grpId="0" animBg="1"/>
      <p:bldP spid="44" grpId="0" animBg="1"/>
      <p:bldP spid="45" grpId="0" animBg="1"/>
      <p:bldP spid="4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777504" y="2142334"/>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latin typeface="Apple Chancery" charset="0"/>
                <a:ea typeface="Apple Chancery" charset="0"/>
                <a:cs typeface="Apple Chancery" charset="0"/>
              </a:rPr>
              <a:t>Install &amp; Complete: Swirl </a:t>
            </a:r>
            <a:r>
              <a:rPr lang="mr-IN" b="1" dirty="0">
                <a:solidFill>
                  <a:schemeClr val="bg2">
                    <a:lumMod val="25000"/>
                  </a:schemeClr>
                </a:solidFill>
                <a:latin typeface="Apple Chancery" charset="0"/>
                <a:ea typeface="Apple Chancery" charset="0"/>
                <a:cs typeface="Apple Chancery" charset="0"/>
              </a:rPr>
              <a:t>–</a:t>
            </a:r>
            <a:r>
              <a:rPr lang="en-US" b="1" dirty="0">
                <a:solidFill>
                  <a:schemeClr val="bg2">
                    <a:lumMod val="25000"/>
                  </a:schemeClr>
                </a:solidFill>
                <a:latin typeface="Apple Chancery" charset="0"/>
                <a:ea typeface="Apple Chancery" charset="0"/>
                <a:cs typeface="Apple Chancery" charset="0"/>
              </a:rPr>
              <a:t> </a:t>
            </a:r>
            <a:r>
              <a:rPr lang="en-US" b="1" dirty="0" smtClean="0">
                <a:solidFill>
                  <a:schemeClr val="bg2">
                    <a:lumMod val="25000"/>
                  </a:schemeClr>
                </a:solidFill>
                <a:latin typeface="Apple Chancery" charset="0"/>
                <a:ea typeface="Apple Chancery" charset="0"/>
                <a:cs typeface="Apple Chancery" charset="0"/>
              </a:rPr>
              <a:t>Regression Models</a:t>
            </a:r>
            <a:endParaRPr lang="en-US" b="1" dirty="0">
              <a:solidFill>
                <a:schemeClr val="bg2">
                  <a:lumMod val="25000"/>
                </a:schemeClr>
              </a:solidFill>
              <a:latin typeface="Apple Chancery" charset="0"/>
              <a:ea typeface="Apple Chancery" charset="0"/>
              <a:cs typeface="Apple Chancery" charset="0"/>
            </a:endParaRPr>
          </a:p>
        </p:txBody>
      </p:sp>
      <p:sp>
        <p:nvSpPr>
          <p:cNvPr id="6" name="Rounded Rectangle 5"/>
          <p:cNvSpPr/>
          <p:nvPr/>
        </p:nvSpPr>
        <p:spPr>
          <a:xfrm>
            <a:off x="1777504" y="4179290"/>
            <a:ext cx="7834847" cy="924251"/>
          </a:xfrm>
          <a:prstGeom prst="roundRect">
            <a:avLst/>
          </a:prstGeom>
          <a:solidFill>
            <a:srgbClr val="92D05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Install &amp; Complete: Swirl </a:t>
            </a:r>
            <a:r>
              <a:rPr lang="mr-IN" b="1" dirty="0" smtClean="0">
                <a:solidFill>
                  <a:schemeClr val="bg2">
                    <a:lumMod val="25000"/>
                  </a:schemeClr>
                </a:solidFill>
                <a:latin typeface="Apple Chancery" charset="0"/>
                <a:ea typeface="Apple Chancery" charset="0"/>
                <a:cs typeface="Apple Chancery" charset="0"/>
              </a:rPr>
              <a:t>–</a:t>
            </a:r>
            <a:r>
              <a:rPr lang="en-US" b="1" dirty="0" smtClean="0">
                <a:solidFill>
                  <a:schemeClr val="bg2">
                    <a:lumMod val="25000"/>
                  </a:schemeClr>
                </a:solidFill>
                <a:latin typeface="Apple Chancery" charset="0"/>
                <a:ea typeface="Apple Chancery" charset="0"/>
                <a:cs typeface="Apple Chancery" charset="0"/>
              </a:rPr>
              <a:t> Getting &amp; Cleaning Data</a:t>
            </a:r>
            <a:endParaRPr lang="en-US" b="1" dirty="0">
              <a:solidFill>
                <a:schemeClr val="bg2">
                  <a:lumMod val="25000"/>
                </a:schemeClr>
              </a:solidFill>
              <a:latin typeface="Apple Chancery" charset="0"/>
              <a:ea typeface="Apple Chancery" charset="0"/>
              <a:cs typeface="Apple Chancery"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7979915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Rounded Rectangle 4"/>
          <p:cNvSpPr/>
          <p:nvPr/>
        </p:nvSpPr>
        <p:spPr>
          <a:xfrm>
            <a:off x="1504863" y="3023281"/>
            <a:ext cx="6557467" cy="1180729"/>
          </a:xfrm>
          <a:prstGeom prst="roundRect">
            <a:avLst/>
          </a:prstGeom>
          <a:solidFill>
            <a:schemeClr val="accent1">
              <a:lumMod val="20000"/>
              <a:lumOff val="8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25000"/>
                  </a:schemeClr>
                </a:solidFill>
                <a:latin typeface="Apple Chancery" charset="0"/>
                <a:ea typeface="Apple Chancery" charset="0"/>
                <a:cs typeface="Apple Chancery" charset="0"/>
              </a:rPr>
              <a:t>Read Chapter </a:t>
            </a:r>
            <a:r>
              <a:rPr lang="en-US" b="1" dirty="0">
                <a:solidFill>
                  <a:schemeClr val="bg2">
                    <a:lumMod val="25000"/>
                  </a:schemeClr>
                </a:solidFill>
                <a:latin typeface="Apple Chancery" charset="0"/>
                <a:ea typeface="Apple Chancery" charset="0"/>
                <a:cs typeface="Apple Chancery" charset="0"/>
              </a:rPr>
              <a:t>4</a:t>
            </a:r>
            <a:r>
              <a:rPr lang="en-US" b="1" dirty="0" smtClean="0">
                <a:solidFill>
                  <a:schemeClr val="bg2">
                    <a:lumMod val="25000"/>
                  </a:schemeClr>
                </a:solidFill>
                <a:latin typeface="Apple Chancery" charset="0"/>
                <a:ea typeface="Apple Chancery" charset="0"/>
                <a:cs typeface="Apple Chancery" charset="0"/>
              </a:rPr>
              <a:t>: </a:t>
            </a:r>
            <a:r>
              <a:rPr lang="en-US" b="1" dirty="0" smtClean="0">
                <a:solidFill>
                  <a:srgbClr val="002060"/>
                </a:solidFill>
                <a:latin typeface="Apple Chancery" charset="0"/>
                <a:ea typeface="Apple Chancery" charset="0"/>
                <a:cs typeface="Apple Chancery" charset="0"/>
              </a:rPr>
              <a:t>Classification</a:t>
            </a:r>
          </a:p>
          <a:p>
            <a:pPr algn="ctr"/>
            <a:r>
              <a:rPr lang="en-US" b="1" dirty="0" smtClean="0">
                <a:solidFill>
                  <a:schemeClr val="bg2">
                    <a:lumMod val="25000"/>
                  </a:schemeClr>
                </a:solidFill>
                <a:latin typeface="Apple Chancery" charset="0"/>
                <a:ea typeface="Apple Chancery" charset="0"/>
                <a:cs typeface="Apple Chancery" charset="0"/>
              </a:rPr>
              <a:t>Read Chapter 8: </a:t>
            </a:r>
            <a:r>
              <a:rPr lang="en-US" b="1" dirty="0" smtClean="0">
                <a:solidFill>
                  <a:srgbClr val="002060"/>
                </a:solidFill>
                <a:latin typeface="Apple Chancery" charset="0"/>
                <a:ea typeface="Apple Chancery" charset="0"/>
                <a:cs typeface="Apple Chancery" charset="0"/>
              </a:rPr>
              <a:t>Tree Based Methods</a:t>
            </a:r>
            <a:endParaRPr lang="en-US" b="1" dirty="0">
              <a:solidFill>
                <a:srgbClr val="002060"/>
              </a:solidFill>
              <a:latin typeface="Apple Chancery" charset="0"/>
              <a:ea typeface="Apple Chancery" charset="0"/>
              <a:cs typeface="Apple Chancery" charset="0"/>
            </a:endParaRPr>
          </a:p>
        </p:txBody>
      </p:sp>
      <p:pic>
        <p:nvPicPr>
          <p:cNvPr id="3" name="Picture 2"/>
          <p:cNvPicPr>
            <a:picLocks noChangeAspect="1"/>
          </p:cNvPicPr>
          <p:nvPr/>
        </p:nvPicPr>
        <p:blipFill>
          <a:blip r:embed="rId3"/>
          <a:stretch>
            <a:fillRect/>
          </a:stretch>
        </p:blipFill>
        <p:spPr>
          <a:xfrm>
            <a:off x="8641369" y="2148468"/>
            <a:ext cx="2294413" cy="3456878"/>
          </a:xfrm>
          <a:prstGeom prst="rect">
            <a:avLst/>
          </a:prstGeom>
        </p:spPr>
      </p:pic>
      <p:sp>
        <p:nvSpPr>
          <p:cNvPr id="7" name="Slide Number Placeholder 6"/>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8081347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3" name="TextBox 2"/>
          <p:cNvSpPr txBox="1"/>
          <p:nvPr/>
        </p:nvSpPr>
        <p:spPr>
          <a:xfrm>
            <a:off x="3567275" y="3248534"/>
            <a:ext cx="5118409" cy="369332"/>
          </a:xfrm>
          <a:prstGeom prst="rect">
            <a:avLst/>
          </a:prstGeom>
          <a:solidFill>
            <a:srgbClr val="00B0F0">
              <a:alpha val="43000"/>
            </a:srgbClr>
          </a:solidFill>
          <a:ln w="25400">
            <a:solidFill>
              <a:schemeClr val="tx1"/>
            </a:solidFill>
          </a:ln>
        </p:spPr>
        <p:txBody>
          <a:bodyPr wrap="square" rtlCol="0">
            <a:spAutoFit/>
          </a:bodyPr>
          <a:lstStyle/>
          <a:p>
            <a:pPr algn="ctr"/>
            <a:r>
              <a:rPr lang="en-US" b="1" dirty="0" smtClean="0"/>
              <a:t>No Writing Assignment this week !!!</a:t>
            </a:r>
            <a:endParaRPr lang="en-US" b="1"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6339747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Assignment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6" name="Rounded Rectangle 5"/>
          <p:cNvSpPr/>
          <p:nvPr/>
        </p:nvSpPr>
        <p:spPr>
          <a:xfrm>
            <a:off x="3730826" y="2405478"/>
            <a:ext cx="3681018" cy="3386188"/>
          </a:xfrm>
          <a:prstGeom prst="roundRect">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bg2">
                    <a:lumMod val="25000"/>
                  </a:schemeClr>
                </a:solidFill>
                <a:latin typeface="Apple Chancery" charset="0"/>
                <a:ea typeface="Apple Chancery" charset="0"/>
                <a:cs typeface="Apple Chancery" charset="0"/>
              </a:rPr>
              <a:t>By Saturday Submit</a:t>
            </a:r>
          </a:p>
          <a:p>
            <a:pPr marL="342900" indent="-342900">
              <a:lnSpc>
                <a:spcPct val="150000"/>
              </a:lnSpc>
              <a:buFont typeface="+mj-lt"/>
              <a:buAutoNum type="arabicPeriod"/>
            </a:pPr>
            <a:endParaRPr lang="en-US" b="1" dirty="0">
              <a:solidFill>
                <a:schemeClr val="bg2">
                  <a:lumMod val="25000"/>
                </a:schemeClr>
              </a:solidFill>
              <a:latin typeface="Apple Chancery" charset="0"/>
              <a:ea typeface="Apple Chancery" charset="0"/>
              <a:cs typeface="Apple Chancery" charset="0"/>
            </a:endParaRPr>
          </a:p>
          <a:p>
            <a:pPr>
              <a:lnSpc>
                <a:spcPct val="150000"/>
              </a:lnSpc>
            </a:pPr>
            <a:r>
              <a:rPr lang="en-US" sz="1200" dirty="0" smtClean="0">
                <a:solidFill>
                  <a:schemeClr val="bg2">
                    <a:lumMod val="25000"/>
                  </a:schemeClr>
                </a:solidFill>
                <a:latin typeface="American Typewriter" charset="0"/>
                <a:ea typeface="American Typewriter" charset="0"/>
                <a:cs typeface="American Typewriter" charset="0"/>
              </a:rPr>
              <a:t>Your Presentations on Mushroom Classification Case</a:t>
            </a:r>
          </a:p>
          <a:p>
            <a:pPr>
              <a:lnSpc>
                <a:spcPct val="150000"/>
              </a:lnSpc>
            </a:pPr>
            <a:endParaRPr lang="en-US" sz="1200" dirty="0" smtClean="0">
              <a:solidFill>
                <a:schemeClr val="bg2">
                  <a:lumMod val="25000"/>
                </a:schemeClr>
              </a:solidFill>
              <a:latin typeface="American Typewriter" charset="0"/>
              <a:ea typeface="American Typewriter" charset="0"/>
              <a:cs typeface="American Typewriter" charset="0"/>
            </a:endParaRP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Technical Presentation</a:t>
            </a:r>
          </a:p>
          <a:p>
            <a:pPr marL="228600" indent="-228600">
              <a:lnSpc>
                <a:spcPct val="150000"/>
              </a:lnSpc>
              <a:buFont typeface="+mj-lt"/>
              <a:buAutoNum type="arabicPeriod"/>
            </a:pPr>
            <a:r>
              <a:rPr lang="en-US" sz="1200" dirty="0" smtClean="0">
                <a:solidFill>
                  <a:schemeClr val="bg2">
                    <a:lumMod val="25000"/>
                  </a:schemeClr>
                </a:solidFill>
                <a:latin typeface="American Typewriter" charset="0"/>
                <a:ea typeface="American Typewriter" charset="0"/>
                <a:cs typeface="American Typewriter" charset="0"/>
              </a:rPr>
              <a:t>Business Presentation (Not to exceed 5 slides)</a:t>
            </a:r>
          </a:p>
          <a:p>
            <a:pPr>
              <a:lnSpc>
                <a:spcPct val="150000"/>
              </a:lnSpc>
            </a:pPr>
            <a:endParaRPr lang="en-US" sz="1200" dirty="0">
              <a:solidFill>
                <a:schemeClr val="bg2">
                  <a:lumMod val="25000"/>
                </a:schemeClr>
              </a:solidFill>
              <a:latin typeface="American Typewriter" charset="0"/>
              <a:ea typeface="American Typewriter" charset="0"/>
              <a:cs typeface="American Typewriter"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92661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Real Life Examples</a:t>
            </a:r>
            <a:endParaRPr lang="en-US" dirty="0"/>
          </a:p>
        </p:txBody>
      </p:sp>
      <p:sp>
        <p:nvSpPr>
          <p:cNvPr id="3" name="Content Placeholder 2"/>
          <p:cNvSpPr>
            <a:spLocks noGrp="1"/>
          </p:cNvSpPr>
          <p:nvPr>
            <p:ph idx="1"/>
          </p:nvPr>
        </p:nvSpPr>
        <p:spPr>
          <a:xfrm>
            <a:off x="1097280" y="1845734"/>
            <a:ext cx="9621520" cy="1862666"/>
          </a:xfrm>
        </p:spPr>
        <p:txBody>
          <a:bodyPr>
            <a:normAutofit/>
          </a:bodyPr>
          <a:lstStyle/>
          <a:p>
            <a:endParaRPr lang="en-US" dirty="0" smtClean="0"/>
          </a:p>
          <a:p>
            <a:r>
              <a:rPr lang="en-US" dirty="0" smtClean="0">
                <a:solidFill>
                  <a:schemeClr val="accent1"/>
                </a:solidFill>
              </a:rPr>
              <a:t>Hospital Emergency Room </a:t>
            </a:r>
            <a:r>
              <a:rPr lang="en-US" dirty="0" smtClean="0"/>
              <a:t>measures blood pressure, age, history of illness etc. of newly admitted patients. A decision needs to made regarding admitting the patients into ICU. They want to admit high risk patients. Problem is how to discriminate between high risk and low risk patients?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7" name="Content Placeholder 2"/>
          <p:cNvSpPr txBox="1">
            <a:spLocks/>
          </p:cNvSpPr>
          <p:nvPr/>
        </p:nvSpPr>
        <p:spPr>
          <a:xfrm>
            <a:off x="1097280" y="3550074"/>
            <a:ext cx="9621520" cy="1862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dirty="0" smtClean="0"/>
          </a:p>
          <a:p>
            <a:r>
              <a:rPr lang="en-US" dirty="0" smtClean="0">
                <a:solidFill>
                  <a:schemeClr val="accent1"/>
                </a:solidFill>
              </a:rPr>
              <a:t>A Bank </a:t>
            </a:r>
            <a:r>
              <a:rPr lang="en-US" dirty="0" smtClean="0"/>
              <a:t>receives hundreds and thousands of loan applications with information about salary, age, marital status, other loans, credit history, employment status etc. The bank wants to make loans to those people who are most likely going to repay the loan. Problem is how to discriminate between those who are a good credit risk and those who are bad credit risk?</a:t>
            </a:r>
          </a:p>
        </p:txBody>
      </p:sp>
    </p:spTree>
    <p:extLst>
      <p:ext uri="{BB962C8B-B14F-4D97-AF65-F5344CB8AC3E}">
        <p14:creationId xmlns:p14="http://schemas.microsoft.com/office/powerpoint/2010/main" val="20193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Other Examples</a:t>
            </a:r>
            <a:endParaRPr lang="en-US" dirty="0"/>
          </a:p>
        </p:txBody>
      </p:sp>
      <p:sp>
        <p:nvSpPr>
          <p:cNvPr id="6" name="Content Placeholder 5"/>
          <p:cNvSpPr>
            <a:spLocks noGrp="1"/>
          </p:cNvSpPr>
          <p:nvPr>
            <p:ph idx="1"/>
          </p:nvPr>
        </p:nvSpPr>
        <p:spPr/>
        <p:txBody>
          <a:bodyPr>
            <a:normAutofit fontScale="92500" lnSpcReduction="10000"/>
          </a:bodyPr>
          <a:lstStyle/>
          <a:p>
            <a:endParaRPr lang="en-US" dirty="0" smtClean="0"/>
          </a:p>
          <a:p>
            <a:pPr lvl="2">
              <a:lnSpc>
                <a:spcPct val="200000"/>
              </a:lnSpc>
              <a:buFont typeface="Arial" charset="0"/>
              <a:buChar char="•"/>
            </a:pPr>
            <a:r>
              <a:rPr lang="en-US" sz="2400" dirty="0" smtClean="0"/>
              <a:t>Face/Speech Recognition</a:t>
            </a:r>
          </a:p>
          <a:p>
            <a:pPr lvl="2">
              <a:lnSpc>
                <a:spcPct val="200000"/>
              </a:lnSpc>
              <a:buFont typeface="Arial" charset="0"/>
              <a:buChar char="•"/>
            </a:pPr>
            <a:r>
              <a:rPr lang="en-US" sz="2400" dirty="0" smtClean="0"/>
              <a:t>Character Recognition</a:t>
            </a:r>
          </a:p>
          <a:p>
            <a:pPr lvl="2">
              <a:lnSpc>
                <a:spcPct val="200000"/>
              </a:lnSpc>
              <a:buFont typeface="Arial" charset="0"/>
              <a:buChar char="•"/>
            </a:pPr>
            <a:r>
              <a:rPr lang="en-US" sz="2400" dirty="0" smtClean="0"/>
              <a:t>Spam Detection</a:t>
            </a:r>
          </a:p>
          <a:p>
            <a:pPr lvl="2">
              <a:lnSpc>
                <a:spcPct val="200000"/>
              </a:lnSpc>
              <a:buFont typeface="Arial" charset="0"/>
              <a:buChar char="•"/>
            </a:pPr>
            <a:r>
              <a:rPr lang="en-US" sz="2400" dirty="0" smtClean="0"/>
              <a:t>Customer Segmentation</a:t>
            </a:r>
          </a:p>
          <a:p>
            <a:pPr lvl="2">
              <a:lnSpc>
                <a:spcPct val="200000"/>
              </a:lnSpc>
              <a:buFont typeface="Arial" charset="0"/>
              <a:buChar char="•"/>
            </a:pPr>
            <a:r>
              <a:rPr lang="en-US" sz="2400" dirty="0" smtClean="0"/>
              <a:t>Recommendation Systems</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8350" y="2033693"/>
            <a:ext cx="4234253" cy="3647441"/>
          </a:xfrm>
          <a:prstGeom prst="rect">
            <a:avLst/>
          </a:prstGeom>
        </p:spPr>
      </p:pic>
    </p:spTree>
    <p:extLst>
      <p:ext uri="{BB962C8B-B14F-4D97-AF65-F5344CB8AC3E}">
        <p14:creationId xmlns:p14="http://schemas.microsoft.com/office/powerpoint/2010/main" val="212123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t>
            </a:r>
            <a:r>
              <a:rPr lang="mr-IN" dirty="0" smtClean="0"/>
              <a:t>–</a:t>
            </a:r>
            <a:r>
              <a:rPr lang="en-US" dirty="0" smtClean="0"/>
              <a:t> How?</a:t>
            </a:r>
            <a:endParaRPr lang="en-US" dirty="0"/>
          </a:p>
        </p:txBody>
      </p:sp>
      <p:sp>
        <p:nvSpPr>
          <p:cNvPr id="3" name="Content Placeholder 2"/>
          <p:cNvSpPr>
            <a:spLocks noGrp="1"/>
          </p:cNvSpPr>
          <p:nvPr>
            <p:ph idx="1"/>
          </p:nvPr>
        </p:nvSpPr>
        <p:spPr>
          <a:xfrm>
            <a:off x="1097280" y="2566732"/>
            <a:ext cx="6832600" cy="3338768"/>
          </a:xfrm>
        </p:spPr>
        <p:txBody>
          <a:bodyPr>
            <a:normAutofit/>
          </a:bodyPr>
          <a:lstStyle/>
          <a:p>
            <a:r>
              <a:rPr lang="en-US" dirty="0" smtClean="0"/>
              <a:t>In this session we will learn about </a:t>
            </a:r>
            <a:r>
              <a:rPr lang="en-US" b="1" dirty="0" smtClean="0">
                <a:solidFill>
                  <a:srgbClr val="00B050"/>
                </a:solidFill>
              </a:rPr>
              <a:t>tree based algorithms </a:t>
            </a:r>
            <a:r>
              <a:rPr lang="en-US" dirty="0" smtClean="0"/>
              <a:t>which can be used for regression as well as classification </a:t>
            </a:r>
          </a:p>
          <a:p>
            <a:pPr lvl="2">
              <a:lnSpc>
                <a:spcPct val="200000"/>
              </a:lnSpc>
              <a:buFont typeface="Courier New" charset="0"/>
              <a:buChar char="o"/>
            </a:pPr>
            <a:r>
              <a:rPr lang="en-US" sz="1800" dirty="0" smtClean="0">
                <a:solidFill>
                  <a:schemeClr val="accent2"/>
                </a:solidFill>
              </a:rPr>
              <a:t>Decision Trees</a:t>
            </a:r>
          </a:p>
          <a:p>
            <a:pPr lvl="2">
              <a:lnSpc>
                <a:spcPct val="200000"/>
              </a:lnSpc>
              <a:buFont typeface="Courier New" charset="0"/>
              <a:buChar char="o"/>
            </a:pPr>
            <a:r>
              <a:rPr lang="en-US" sz="1800" dirty="0" smtClean="0">
                <a:solidFill>
                  <a:schemeClr val="accent2"/>
                </a:solidFill>
              </a:rPr>
              <a:t>Pruning and Bagging Trees</a:t>
            </a:r>
          </a:p>
          <a:p>
            <a:pPr lvl="2">
              <a:lnSpc>
                <a:spcPct val="200000"/>
              </a:lnSpc>
              <a:buFont typeface="Courier New" charset="0"/>
              <a:buChar char="o"/>
            </a:pPr>
            <a:r>
              <a:rPr lang="en-US" sz="1800" dirty="0" smtClean="0">
                <a:solidFill>
                  <a:schemeClr val="accent2"/>
                </a:solidFill>
              </a:rPr>
              <a:t>Random Forests</a:t>
            </a:r>
          </a:p>
          <a:p>
            <a:pPr lvl="2">
              <a:lnSpc>
                <a:spcPct val="200000"/>
              </a:lnSpc>
              <a:buFont typeface="Courier New" charset="0"/>
              <a:buChar char="o"/>
            </a:pPr>
            <a:r>
              <a:rPr lang="en-US" sz="1800" dirty="0" smtClean="0">
                <a:solidFill>
                  <a:schemeClr val="accent2"/>
                </a:solidFill>
              </a:rPr>
              <a:t>Gradient Boosting Method</a:t>
            </a:r>
            <a:endParaRPr lang="en-US" sz="1800" dirty="0">
              <a:solidFill>
                <a:schemeClr val="accent2"/>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2856819" y="1981298"/>
            <a:ext cx="7053943" cy="369332"/>
          </a:xfrm>
          <a:prstGeom prst="rect">
            <a:avLst/>
          </a:prstGeom>
          <a:noFill/>
        </p:spPr>
        <p:txBody>
          <a:bodyPr wrap="square" rtlCol="0">
            <a:spAutoFit/>
          </a:bodyPr>
          <a:lstStyle/>
          <a:p>
            <a:r>
              <a:rPr lang="en-US" b="1" dirty="0" smtClean="0">
                <a:solidFill>
                  <a:srgbClr val="0070C0"/>
                </a:solidFill>
              </a:rPr>
              <a:t>Logistic, LDA, QDA, KNN  for Classification </a:t>
            </a:r>
            <a:r>
              <a:rPr lang="mr-IN" b="1" dirty="0" smtClean="0">
                <a:solidFill>
                  <a:srgbClr val="0070C0"/>
                </a:solidFill>
              </a:rPr>
              <a:t>–</a:t>
            </a:r>
            <a:r>
              <a:rPr lang="en-US" b="1" dirty="0" smtClean="0">
                <a:solidFill>
                  <a:srgbClr val="0070C0"/>
                </a:solidFill>
              </a:rPr>
              <a:t> We got this!</a:t>
            </a:r>
            <a:endParaRPr lang="en-US" b="1" dirty="0">
              <a:solidFill>
                <a:srgbClr val="0070C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350" y="3131216"/>
            <a:ext cx="4838700" cy="2419350"/>
          </a:xfrm>
          <a:prstGeom prst="rect">
            <a:avLst/>
          </a:prstGeom>
        </p:spPr>
      </p:pic>
    </p:spTree>
    <p:extLst>
      <p:ext uri="{BB962C8B-B14F-4D97-AF65-F5344CB8AC3E}">
        <p14:creationId xmlns:p14="http://schemas.microsoft.com/office/powerpoint/2010/main" val="122462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8" y="2345940"/>
            <a:ext cx="3614057" cy="3738762"/>
          </a:xfrm>
          <a:prstGeom prst="rect">
            <a:avLst/>
          </a:prstGeom>
        </p:spPr>
      </p:pic>
      <p:sp>
        <p:nvSpPr>
          <p:cNvPr id="9" name="TextBox 8"/>
          <p:cNvSpPr txBox="1"/>
          <p:nvPr/>
        </p:nvSpPr>
        <p:spPr>
          <a:xfrm>
            <a:off x="1197428" y="1919032"/>
            <a:ext cx="4060372" cy="338554"/>
          </a:xfrm>
          <a:prstGeom prst="rect">
            <a:avLst/>
          </a:prstGeom>
          <a:noFill/>
        </p:spPr>
        <p:txBody>
          <a:bodyPr wrap="square" rtlCol="0">
            <a:spAutoFit/>
          </a:bodyPr>
          <a:lstStyle/>
          <a:p>
            <a:r>
              <a:rPr lang="en-US" sz="1600" b="1" dirty="0" smtClean="0">
                <a:solidFill>
                  <a:schemeClr val="accent2"/>
                </a:solidFill>
              </a:rPr>
              <a:t>How do you decide what to do on a Holiday ?</a:t>
            </a:r>
            <a:endParaRPr lang="en-US" sz="1600" b="1" dirty="0">
              <a:solidFill>
                <a:schemeClr val="accent2"/>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3104" y="1919032"/>
            <a:ext cx="2919945" cy="4165670"/>
          </a:xfrm>
          <a:prstGeom prst="rect">
            <a:avLst/>
          </a:prstGeom>
        </p:spPr>
      </p:pic>
      <p:sp>
        <p:nvSpPr>
          <p:cNvPr id="12" name="Left Arrow 11"/>
          <p:cNvSpPr/>
          <p:nvPr/>
        </p:nvSpPr>
        <p:spPr>
          <a:xfrm rot="19444429">
            <a:off x="8073115" y="4066851"/>
            <a:ext cx="1779308" cy="359228"/>
          </a:xfrm>
          <a:prstGeom prst="leftArrow">
            <a:avLst>
              <a:gd name="adj1" fmla="val 37488"/>
              <a:gd name="adj2" fmla="val 50000"/>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TextBox 12"/>
          <p:cNvSpPr txBox="1"/>
          <p:nvPr/>
        </p:nvSpPr>
        <p:spPr>
          <a:xfrm>
            <a:off x="9788575" y="2667490"/>
            <a:ext cx="1569988" cy="1077218"/>
          </a:xfrm>
          <a:prstGeom prst="rect">
            <a:avLst/>
          </a:prstGeom>
          <a:ln>
            <a:solidFill>
              <a:schemeClr val="accent4">
                <a:lumMod val="40000"/>
                <a:lumOff val="60000"/>
              </a:schemeClr>
            </a:solidFill>
          </a:ln>
          <a:effectLst>
            <a:softEdge rad="139700"/>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smtClean="0">
                <a:solidFill>
                  <a:schemeClr val="accent2"/>
                </a:solidFill>
              </a:rPr>
              <a:t>How do you know who attended Burning Man?</a:t>
            </a:r>
            <a:endParaRPr lang="en-US" sz="1600" b="1" dirty="0">
              <a:solidFill>
                <a:schemeClr val="accent2"/>
              </a:solidFill>
            </a:endParaRPr>
          </a:p>
        </p:txBody>
      </p:sp>
    </p:spTree>
    <p:extLst>
      <p:ext uri="{BB962C8B-B14F-4D97-AF65-F5344CB8AC3E}">
        <p14:creationId xmlns:p14="http://schemas.microsoft.com/office/powerpoint/2010/main" val="769086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pic>
        <p:nvPicPr>
          <p:cNvPr id="3" name="Picture 2"/>
          <p:cNvPicPr>
            <a:picLocks noChangeAspect="1"/>
          </p:cNvPicPr>
          <p:nvPr/>
        </p:nvPicPr>
        <p:blipFill>
          <a:blip r:embed="rId3"/>
          <a:stretch>
            <a:fillRect/>
          </a:stretch>
        </p:blipFill>
        <p:spPr>
          <a:xfrm>
            <a:off x="4555183" y="2045008"/>
            <a:ext cx="6600497" cy="3668631"/>
          </a:xfrm>
          <a:prstGeom prst="rect">
            <a:avLst/>
          </a:prstGeom>
        </p:spPr>
      </p:pic>
      <p:sp>
        <p:nvSpPr>
          <p:cNvPr id="5" name="TextBox 4"/>
          <p:cNvSpPr txBox="1"/>
          <p:nvPr/>
        </p:nvSpPr>
        <p:spPr>
          <a:xfrm>
            <a:off x="1397876" y="2543502"/>
            <a:ext cx="2932386" cy="923330"/>
          </a:xfrm>
          <a:prstGeom prst="rect">
            <a:avLst/>
          </a:prstGeom>
          <a:noFill/>
        </p:spPr>
        <p:txBody>
          <a:bodyPr wrap="square" rtlCol="0">
            <a:spAutoFit/>
          </a:bodyPr>
          <a:lstStyle/>
          <a:p>
            <a:r>
              <a:rPr lang="en-US" b="1" dirty="0" smtClean="0">
                <a:solidFill>
                  <a:schemeClr val="accent2"/>
                </a:solidFill>
              </a:rPr>
              <a:t>Would you survive if you were on the Titanic ? </a:t>
            </a:r>
          </a:p>
          <a:p>
            <a:r>
              <a:rPr lang="en-US" dirty="0">
                <a:solidFill>
                  <a:srgbClr val="0070C0"/>
                </a:solidFill>
              </a:rPr>
              <a:t> </a:t>
            </a:r>
            <a:r>
              <a:rPr lang="en-US" dirty="0" smtClean="0">
                <a:solidFill>
                  <a:srgbClr val="0070C0"/>
                </a:solidFill>
              </a:rPr>
              <a:t>             Actual </a:t>
            </a:r>
            <a:r>
              <a:rPr lang="en-US" dirty="0" err="1" smtClean="0">
                <a:solidFill>
                  <a:srgbClr val="0070C0"/>
                </a:solidFill>
              </a:rPr>
              <a:t>Kaggle</a:t>
            </a:r>
            <a:r>
              <a:rPr lang="en-US" dirty="0" smtClean="0">
                <a:solidFill>
                  <a:srgbClr val="0070C0"/>
                </a:solidFill>
              </a:rPr>
              <a:t> Dataset</a:t>
            </a:r>
            <a:endParaRPr lang="en-US" dirty="0">
              <a:solidFill>
                <a:srgbClr val="0070C0"/>
              </a:solidFill>
            </a:endParaRPr>
          </a:p>
        </p:txBody>
      </p:sp>
    </p:spTree>
    <p:extLst>
      <p:ext uri="{BB962C8B-B14F-4D97-AF65-F5344CB8AC3E}">
        <p14:creationId xmlns:p14="http://schemas.microsoft.com/office/powerpoint/2010/main" val="987459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a:t>
            </a:r>
            <a:r>
              <a:rPr lang="mr-IN" dirty="0" smtClean="0"/>
              <a:t>–</a:t>
            </a:r>
            <a:r>
              <a:rPr lang="en-US" dirty="0" smtClean="0"/>
              <a:t> Examples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95" t="24590" r="6334" b="24553"/>
          <a:stretch/>
        </p:blipFill>
        <p:spPr>
          <a:xfrm>
            <a:off x="9788576" y="104931"/>
            <a:ext cx="2233535" cy="1364105"/>
          </a:xfrm>
          <a:prstGeom prst="rect">
            <a:avLst/>
          </a:prstGeom>
        </p:spPr>
      </p:pic>
      <p:sp>
        <p:nvSpPr>
          <p:cNvPr id="5" name="TextBox 4"/>
          <p:cNvSpPr txBox="1"/>
          <p:nvPr/>
        </p:nvSpPr>
        <p:spPr>
          <a:xfrm>
            <a:off x="1386990" y="3240188"/>
            <a:ext cx="2932386" cy="646331"/>
          </a:xfrm>
          <a:prstGeom prst="rect">
            <a:avLst/>
          </a:prstGeom>
          <a:noFill/>
        </p:spPr>
        <p:txBody>
          <a:bodyPr wrap="square" rtlCol="0">
            <a:spAutoFit/>
          </a:bodyPr>
          <a:lstStyle/>
          <a:p>
            <a:r>
              <a:rPr lang="en-US" b="1" dirty="0" smtClean="0">
                <a:solidFill>
                  <a:schemeClr val="accent2"/>
                </a:solidFill>
              </a:rPr>
              <a:t>Even for serious Medical Diagnosis</a:t>
            </a:r>
            <a:endParaRPr lang="en-US" dirty="0">
              <a:solidFill>
                <a:srgbClr val="0070C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723" y="1930245"/>
            <a:ext cx="6628039" cy="4285824"/>
          </a:xfrm>
          <a:prstGeom prst="rect">
            <a:avLst/>
          </a:prstGeom>
        </p:spPr>
      </p:pic>
    </p:spTree>
    <p:extLst>
      <p:ext uri="{BB962C8B-B14F-4D97-AF65-F5344CB8AC3E}">
        <p14:creationId xmlns:p14="http://schemas.microsoft.com/office/powerpoint/2010/main" val="695233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519</TotalTime>
  <Words>1252</Words>
  <Application>Microsoft Macintosh PowerPoint</Application>
  <PresentationFormat>Widescreen</PresentationFormat>
  <Paragraphs>241</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American Typewriter</vt:lpstr>
      <vt:lpstr>Apple Chancery</vt:lpstr>
      <vt:lpstr>Calibri</vt:lpstr>
      <vt:lpstr>Calibri Light</vt:lpstr>
      <vt:lpstr>Courier New</vt:lpstr>
      <vt:lpstr>Mangal</vt:lpstr>
      <vt:lpstr>Arial</vt:lpstr>
      <vt:lpstr>Retrospect</vt:lpstr>
      <vt:lpstr>Introduction to Trees</vt:lpstr>
      <vt:lpstr>Regression vs Classification</vt:lpstr>
      <vt:lpstr>Classification </vt:lpstr>
      <vt:lpstr>Classification – Real Life Examples</vt:lpstr>
      <vt:lpstr>Classification – Other Examples</vt:lpstr>
      <vt:lpstr>Classification – How?</vt:lpstr>
      <vt:lpstr>Decision Trees – Examples</vt:lpstr>
      <vt:lpstr>Decision Trees – Examples</vt:lpstr>
      <vt:lpstr>Decision Trees – Examples</vt:lpstr>
      <vt:lpstr>Decision Trees – When?</vt:lpstr>
      <vt:lpstr>Decision Trees – How?</vt:lpstr>
      <vt:lpstr>Decision Trees – Greedy Search</vt:lpstr>
      <vt:lpstr>Decision Trees – Advantages</vt:lpstr>
      <vt:lpstr>Decision Trees – Disadvantages</vt:lpstr>
      <vt:lpstr>Bias Variance Problem</vt:lpstr>
      <vt:lpstr>Bias Variance Problem</vt:lpstr>
      <vt:lpstr>Cross Validation</vt:lpstr>
      <vt:lpstr>Pruning Trees</vt:lpstr>
      <vt:lpstr>Bagging Trees – Ensemble Learning</vt:lpstr>
      <vt:lpstr>Random Forest</vt:lpstr>
      <vt:lpstr>Random Forests</vt:lpstr>
      <vt:lpstr>Boosting Algorithms</vt:lpstr>
      <vt:lpstr>Gradient Boosting Machine</vt:lpstr>
      <vt:lpstr>Machine Learning leads to …</vt:lpstr>
      <vt:lpstr>Leaf Classification Case</vt:lpstr>
      <vt:lpstr>Leaf Classification Case</vt:lpstr>
      <vt:lpstr>Leaf Classification Case</vt:lpstr>
      <vt:lpstr>Course Assignments</vt:lpstr>
      <vt:lpstr>Technical Assignment</vt:lpstr>
      <vt:lpstr>Programming Assignment</vt:lpstr>
      <vt:lpstr>Reading Assignment</vt:lpstr>
      <vt:lpstr>Writing Assignment</vt:lpstr>
      <vt:lpstr>Presentation Assignment</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ML-Classification Trees</dc:title>
  <dc:creator>Rohit Padebettu</dc:creator>
  <cp:lastModifiedBy>Rohit Padebettu</cp:lastModifiedBy>
  <cp:revision>33</cp:revision>
  <dcterms:created xsi:type="dcterms:W3CDTF">2017-05-30T16:42:56Z</dcterms:created>
  <dcterms:modified xsi:type="dcterms:W3CDTF">2017-07-09T12:49:22Z</dcterms:modified>
</cp:coreProperties>
</file>